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notesMasterIdLst>
    <p:notesMasterId r:id="rId24"/>
  </p:notesMasterIdLst>
  <p:sldIdLst>
    <p:sldId id="273" r:id="rId3"/>
    <p:sldId id="262" r:id="rId4"/>
    <p:sldId id="259" r:id="rId5"/>
    <p:sldId id="275" r:id="rId6"/>
    <p:sldId id="276" r:id="rId7"/>
    <p:sldId id="265" r:id="rId8"/>
    <p:sldId id="264" r:id="rId9"/>
    <p:sldId id="267" r:id="rId10"/>
    <p:sldId id="269" r:id="rId11"/>
    <p:sldId id="284" r:id="rId12"/>
    <p:sldId id="270" r:id="rId13"/>
    <p:sldId id="266" r:id="rId14"/>
    <p:sldId id="268" r:id="rId15"/>
    <p:sldId id="271" r:id="rId16"/>
    <p:sldId id="272" r:id="rId17"/>
    <p:sldId id="278" r:id="rId18"/>
    <p:sldId id="279" r:id="rId19"/>
    <p:sldId id="280" r:id="rId20"/>
    <p:sldId id="281" r:id="rId21"/>
    <p:sldId id="282" r:id="rId22"/>
    <p:sldId id="283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Yang, Anlin" initials="YA [3] [2] [2]" lastIdx="1" clrIdx="6">
    <p:extLst/>
  </p:cmAuthor>
  <p:cmAuthor id="1" name="Yang, Anlin" initials="YA" lastIdx="1" clrIdx="0">
    <p:extLst/>
  </p:cmAuthor>
  <p:cmAuthor id="8" name="Yang, Anlin" initials="YA [4] [2] [2]" lastIdx="1" clrIdx="7">
    <p:extLst/>
  </p:cmAuthor>
  <p:cmAuthor id="2" name="Yang, Anlin" initials="YA [2]" lastIdx="1" clrIdx="1">
    <p:extLst/>
  </p:cmAuthor>
  <p:cmAuthor id="3" name="Yang, Anlin" initials="YA [3]" lastIdx="1" clrIdx="2">
    <p:extLst/>
  </p:cmAuthor>
  <p:cmAuthor id="4" name="Yang, Anlin" initials="YA [4]" lastIdx="1" clrIdx="3">
    <p:extLst/>
  </p:cmAuthor>
  <p:cmAuthor id="5" name="Yang, Anlin" initials="YA [3] [2]" lastIdx="1" clrIdx="4">
    <p:extLst/>
  </p:cmAuthor>
  <p:cmAuthor id="6" name="Yang, Anlin" initials="YA [4] [2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C81F23"/>
    <a:srgbClr val="C00000"/>
    <a:srgbClr val="F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ng, Anlin" userId="10037FFE9F140603@LIVE.COM" providerId="AD" clId="Web-{D86A9D6F-1153-4211-BFB8-83D52107A1B9}"/>
    <pc:docChg chg="modSld">
      <pc:chgData name="Yang, Anlin" userId="10037FFE9F140603@LIVE.COM" providerId="AD" clId="Web-{D86A9D6F-1153-4211-BFB8-83D52107A1B9}" dt="2018-03-13T05:00:09.270" v="3"/>
      <pc:docMkLst>
        <pc:docMk/>
      </pc:docMkLst>
      <pc:sldChg chg="delSp delAnim">
        <pc:chgData name="Yang, Anlin" userId="10037FFE9F140603@LIVE.COM" providerId="AD" clId="Web-{D86A9D6F-1153-4211-BFB8-83D52107A1B9}" dt="2018-03-13T04:59:33.363" v="0"/>
        <pc:sldMkLst>
          <pc:docMk/>
          <pc:sldMk cId="1106407566" sldId="280"/>
        </pc:sldMkLst>
        <pc:spChg chg="del">
          <ac:chgData name="Yang, Anlin" userId="10037FFE9F140603@LIVE.COM" providerId="AD" clId="Web-{D86A9D6F-1153-4211-BFB8-83D52107A1B9}" dt="2018-03-13T04:59:33.363" v="0"/>
          <ac:spMkLst>
            <pc:docMk/>
            <pc:sldMk cId="1106407566" sldId="280"/>
            <ac:spMk id="21" creationId="{00000000-0000-0000-0000-000000000000}"/>
          </ac:spMkLst>
        </pc:spChg>
      </pc:sldChg>
      <pc:sldChg chg="modSp">
        <pc:chgData name="Yang, Anlin" userId="10037FFE9F140603@LIVE.COM" providerId="AD" clId="Web-{D86A9D6F-1153-4211-BFB8-83D52107A1B9}" dt="2018-03-13T05:00:09.270" v="3"/>
        <pc:sldMkLst>
          <pc:docMk/>
          <pc:sldMk cId="3338814732" sldId="281"/>
        </pc:sldMkLst>
        <pc:cxnChg chg="mod">
          <ac:chgData name="Yang, Anlin" userId="10037FFE9F140603@LIVE.COM" providerId="AD" clId="Web-{D86A9D6F-1153-4211-BFB8-83D52107A1B9}" dt="2018-03-13T05:00:09.270" v="3"/>
          <ac:cxnSpMkLst>
            <pc:docMk/>
            <pc:sldMk cId="3338814732" sldId="281"/>
            <ac:cxnSpMk id="78" creationId="{00000000-0000-0000-0000-000000000000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9.3502500000000002E-2"/>
          <c:y val="8.3456900000000001E-2"/>
          <c:w val="0.82982800000000001"/>
          <c:h val="0.706027999999999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Chinese Materials</c:v>
                </c:pt>
              </c:strCache>
            </c:strRef>
          </c:tx>
          <c:spPr>
            <a:solidFill>
              <a:srgbClr val="AB4745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3848312</c:v>
                </c:pt>
                <c:pt idx="1">
                  <c:v>3934561</c:v>
                </c:pt>
                <c:pt idx="2">
                  <c:v>4006892</c:v>
                </c:pt>
                <c:pt idx="3">
                  <c:v>4002600</c:v>
                </c:pt>
                <c:pt idx="4">
                  <c:v>4139897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EB-4844-8CA6-434914FA30B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Grand Total East Asian Materials</c:v>
                </c:pt>
              </c:strCache>
            </c:strRef>
          </c:tx>
          <c:spPr>
            <a:solidFill>
              <a:srgbClr val="C46563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7472250</c:v>
                </c:pt>
                <c:pt idx="1">
                  <c:v>7539672</c:v>
                </c:pt>
                <c:pt idx="2">
                  <c:v>7856445</c:v>
                </c:pt>
                <c:pt idx="3">
                  <c:v>7865552</c:v>
                </c:pt>
                <c:pt idx="4">
                  <c:v>8111240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EB-4844-8CA6-434914FA30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-2051244048"/>
        <c:axId val="-2028063072"/>
      </c:barChart>
      <c:catAx>
        <c:axId val="-205124404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Helvetica"/>
              </a:defRPr>
            </a:pPr>
            <a:endParaRPr lang="en-US"/>
          </a:p>
        </c:txPr>
        <c:crossAx val="-2028063072"/>
        <c:crosses val="autoZero"/>
        <c:auto val="1"/>
        <c:lblAlgn val="ctr"/>
        <c:lblOffset val="100"/>
        <c:noMultiLvlLbl val="1"/>
      </c:catAx>
      <c:valAx>
        <c:axId val="-2028063072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#,###" sourceLinked="0"/>
        <c:majorTickMark val="none"/>
        <c:minorTickMark val="none"/>
        <c:tickLblPos val="high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Helvetica"/>
              </a:defRPr>
            </a:pPr>
            <a:endParaRPr lang="en-US"/>
          </a:p>
        </c:txPr>
        <c:crossAx val="-2051244048"/>
        <c:crosses val="autoZero"/>
        <c:crossBetween val="between"/>
        <c:majorUnit val="3500000"/>
        <c:minorUnit val="1750000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4.9707726753178902E-2"/>
          <c:y val="0.91163013264082704"/>
          <c:w val="0.948654"/>
          <c:h val="8.8369900000000001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700" b="0" i="0" u="none" strike="noStrike">
              <a:solidFill>
                <a:srgbClr val="000000"/>
              </a:solidFill>
              <a:latin typeface="Helvetica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10215156937805"/>
          <c:y val="7.9125847776940497E-2"/>
          <c:w val="0.80629899999999999"/>
          <c:h val="0.698563000000000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Chinese Materials</c:v>
                </c:pt>
              </c:strCache>
            </c:strRef>
          </c:tx>
          <c:spPr>
            <a:solidFill>
              <a:srgbClr val="AB4745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4098591</c:v>
                </c:pt>
                <c:pt idx="1">
                  <c:v>3822439</c:v>
                </c:pt>
                <c:pt idx="2">
                  <c:v>4342586</c:v>
                </c:pt>
                <c:pt idx="3">
                  <c:v>4285580</c:v>
                </c:pt>
                <c:pt idx="4">
                  <c:v>4147055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1D-4300-AD7C-C83B3B8D07A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Grand Total East Asian Materials</c:v>
                </c:pt>
              </c:strCache>
            </c:strRef>
          </c:tx>
          <c:spPr>
            <a:solidFill>
              <a:srgbClr val="C46563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9352616</c:v>
                </c:pt>
                <c:pt idx="1">
                  <c:v>8850336</c:v>
                </c:pt>
                <c:pt idx="2">
                  <c:v>12737944</c:v>
                </c:pt>
                <c:pt idx="3">
                  <c:v>12885051</c:v>
                </c:pt>
                <c:pt idx="4">
                  <c:v>11959179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1D-4300-AD7C-C83B3B8D07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-1669849136"/>
        <c:axId val="-1721127136"/>
      </c:barChart>
      <c:catAx>
        <c:axId val="-16698491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Helvetica"/>
              </a:defRPr>
            </a:pPr>
            <a:endParaRPr lang="en-US"/>
          </a:p>
        </c:txPr>
        <c:crossAx val="-1721127136"/>
        <c:crosses val="autoZero"/>
        <c:auto val="1"/>
        <c:lblAlgn val="ctr"/>
        <c:lblOffset val="100"/>
        <c:noMultiLvlLbl val="1"/>
      </c:catAx>
      <c:valAx>
        <c:axId val="-1721127136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#,###" sourceLinked="0"/>
        <c:majorTickMark val="none"/>
        <c:minorTickMark val="none"/>
        <c:tickLblPos val="high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Helvetica"/>
              </a:defRPr>
            </a:pPr>
            <a:endParaRPr lang="en-US"/>
          </a:p>
        </c:txPr>
        <c:crossAx val="-1669849136"/>
        <c:crosses val="autoZero"/>
        <c:crossBetween val="between"/>
        <c:majorUnit val="4500000"/>
        <c:minorUnit val="2250000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7.5772599999999996E-2"/>
          <c:y val="0.91214200000000001"/>
          <c:w val="0.92422700000000002"/>
          <c:h val="8.7858000000000006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700" b="0" i="0" u="none" strike="noStrike">
              <a:solidFill>
                <a:srgbClr val="000000"/>
              </a:solidFill>
              <a:latin typeface="Helvetica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58080818941705E-4"/>
          <c:y val="0.21078831781264301"/>
          <c:w val="0.96408000000000005"/>
          <c:h val="0.663513000000000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Librarians (115)</c:v>
                </c:pt>
              </c:strCache>
            </c:strRef>
          </c:tx>
          <c:spPr>
            <a:solidFill>
              <a:srgbClr val="AB4745"/>
            </a:solidFill>
            <a:ln w="12700" cap="flat">
              <a:noFill/>
              <a:miter lim="400000"/>
            </a:ln>
            <a:effectLst/>
          </c:spPr>
          <c:invertIfNegative val="0"/>
          <c:dLbls>
            <c:dLbl>
              <c:idx val="0"/>
              <c:layout>
                <c:manualLayout>
                  <c:x val="-1.72652559507143E-17"/>
                  <c:y val="1.617114418485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BF7-4E5F-B32C-ED8CCFF38F5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 b="0" i="0" u="none" strike="noStrike">
                    <a:solidFill>
                      <a:srgbClr val="000000"/>
                    </a:solidFill>
                    <a:latin typeface="Helvetica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Most Satisfied</c:v>
                </c:pt>
                <c:pt idx="1">
                  <c:v>Satisfied</c:v>
                </c:pt>
                <c:pt idx="2">
                  <c:v>Neither Satisfied nor Unsatisfied </c:v>
                </c:pt>
                <c:pt idx="3">
                  <c:v>Less Satisfied</c:v>
                </c:pt>
                <c:pt idx="4">
                  <c:v>Least Satisfied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0.03</c:v>
                </c:pt>
                <c:pt idx="1">
                  <c:v>0.1</c:v>
                </c:pt>
                <c:pt idx="2">
                  <c:v>0.3</c:v>
                </c:pt>
                <c:pt idx="3">
                  <c:v>0.4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AD-419A-9580-DA35152C540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Users (87)</c:v>
                </c:pt>
              </c:strCache>
            </c:strRef>
          </c:tx>
          <c:spPr>
            <a:solidFill>
              <a:srgbClr val="C46563"/>
            </a:solidFill>
            <a:ln w="12700" cap="flat">
              <a:noFill/>
              <a:miter lim="400000"/>
            </a:ln>
            <a:effectLst/>
          </c:spPr>
          <c:invertIfNegative val="0"/>
          <c:dLbls>
            <c:dLbl>
              <c:idx val="0"/>
              <c:layout>
                <c:manualLayout>
                  <c:x val="-1.72652559507143E-17"/>
                  <c:y val="-2.02139302310627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BF7-4E5F-B32C-ED8CCFF38F5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 b="0" i="0" u="none" strike="noStrike">
                    <a:solidFill>
                      <a:srgbClr val="000000"/>
                    </a:solidFill>
                    <a:latin typeface="Helvetica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Most Satisfied</c:v>
                </c:pt>
                <c:pt idx="1">
                  <c:v>Satisfied</c:v>
                </c:pt>
                <c:pt idx="2">
                  <c:v>Neither Satisfied nor Unsatisfied </c:v>
                </c:pt>
                <c:pt idx="3">
                  <c:v>Less Satisfied</c:v>
                </c:pt>
                <c:pt idx="4">
                  <c:v>Least Satisfied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0.06</c:v>
                </c:pt>
                <c:pt idx="1">
                  <c:v>0.21</c:v>
                </c:pt>
                <c:pt idx="2">
                  <c:v>0.31</c:v>
                </c:pt>
                <c:pt idx="3">
                  <c:v>0.33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AD-419A-9580-DA35152C5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-2028051856"/>
        <c:axId val="-2028050080"/>
      </c:barChart>
      <c:catAx>
        <c:axId val="-2028051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700" b="0" i="0" u="none" strike="noStrike">
                <a:solidFill>
                  <a:srgbClr val="000000"/>
                </a:solidFill>
                <a:latin typeface="Helvetica"/>
              </a:defRPr>
            </a:pPr>
            <a:endParaRPr lang="en-US"/>
          </a:p>
        </c:txPr>
        <c:crossAx val="-2028050080"/>
        <c:crosses val="autoZero"/>
        <c:auto val="1"/>
        <c:lblAlgn val="ctr"/>
        <c:lblOffset val="100"/>
        <c:noMultiLvlLbl val="1"/>
      </c:catAx>
      <c:valAx>
        <c:axId val="-2028050080"/>
        <c:scaling>
          <c:orientation val="minMax"/>
        </c:scaling>
        <c:delete val="0"/>
        <c:axPos val="l"/>
        <c:numFmt formatCode="0.##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Helvetica"/>
              </a:defRPr>
            </a:pPr>
            <a:endParaRPr lang="en-US"/>
          </a:p>
        </c:txPr>
        <c:crossAx val="-2028051856"/>
        <c:crosses val="autoZero"/>
        <c:crossBetween val="between"/>
        <c:majorUnit val="0.2"/>
        <c:minorUnit val="0.1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20855000000000001"/>
          <c:y val="0"/>
          <c:w val="0.63272799999999996"/>
          <c:h val="0.10585600000000001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700" b="0" i="0" u="none" strike="noStrike">
              <a:solidFill>
                <a:srgbClr val="000000"/>
              </a:solidFill>
              <a:latin typeface="Helvetica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12T00:39:47.448" idx="1">
    <p:pos x="10" y="10"/>
    <p:text>Add the reason why this happen? 土地公has been registered in the system dictionary before 公有. 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3-12T00:41:08.046" idx="1">
    <p:pos x="10" y="10"/>
    <p:text>coin example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8-03-12T00:39:47.448" idx="1">
    <p:pos x="10" y="10"/>
    <p:text>explain "unsupervised"</p:text>
    <p:extLst>
      <p:ext uri="{C676402C-5697-4E1C-873F-D02D1690AC5C}">
        <p15:threadingInfo xmlns:p15="http://schemas.microsoft.com/office/powerpoint/2012/main" timeZoneBias="300"/>
      </p:ext>
    </p:extLst>
  </p:cm>
  <p:cm authorId="4" dt="2018-03-12T01:14:53.899" idx="1">
    <p:pos x="10" y="146"/>
    <p:text>collections of words are shown in blue rectangles, algorithms are in red diamonds, and text-related materials and tools are highlighted in green.</p:text>
    <p:extLst>
      <p:ext uri="{C676402C-5697-4E1C-873F-D02D1690AC5C}">
        <p15:threadingInfo xmlns:p15="http://schemas.microsoft.com/office/powerpoint/2012/main" timeZoneBias="300">
          <p15:parentCm authorId="3" idx="1"/>
        </p15:threadingInfo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18-03-12T00:39:47.448" idx="1">
    <p:pos x="10" y="10"/>
    <p:text>explain "unsupervised"</p:text>
    <p:extLst>
      <p:ext uri="{C676402C-5697-4E1C-873F-D02D1690AC5C}">
        <p15:threadingInfo xmlns:p15="http://schemas.microsoft.com/office/powerpoint/2012/main" timeZoneBias="300"/>
      </p:ext>
    </p:extLst>
  </p:cm>
  <p:cm authorId="6" dt="2018-03-12T01:14:53.899" idx="1">
    <p:pos x="10" y="146"/>
    <p:text>collections of words are shown in blue rectangles, algorithms are in red diamonds, and text-related materials and tools are highlighted in green.</p:text>
    <p:extLst>
      <p:ext uri="{C676402C-5697-4E1C-873F-D02D1690AC5C}">
        <p15:threadingInfo xmlns:p15="http://schemas.microsoft.com/office/powerpoint/2012/main" timeZoneBias="300">
          <p15:parentCm authorId="5" idx="1"/>
        </p15:threadingInfo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8-03-12T00:39:47.448" idx="1">
    <p:pos x="10" y="10"/>
    <p:text>explain "unsupervised"</p:text>
    <p:extLst>
      <p:ext uri="{C676402C-5697-4E1C-873F-D02D1690AC5C}">
        <p15:threadingInfo xmlns:p15="http://schemas.microsoft.com/office/powerpoint/2012/main" timeZoneBias="300"/>
      </p:ext>
    </p:extLst>
  </p:cm>
  <p:cm authorId="4" dt="2018-03-12T01:14:53.899" idx="1">
    <p:pos x="10" y="146"/>
    <p:text>collections of words are shown in blue rectangles, algorithms are in red diamonds, and text-related materials and tools are highlighted in green.</p:text>
    <p:extLst>
      <p:ext uri="{C676402C-5697-4E1C-873F-D02D1690AC5C}">
        <p15:threadingInfo xmlns:p15="http://schemas.microsoft.com/office/powerpoint/2012/main" timeZoneBias="300">
          <p15:parentCm authorId="3" idx="1"/>
        </p15:threadingInfo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8-03-12T00:39:47.448" idx="1">
    <p:pos x="10" y="10"/>
    <p:text>ranking intervetion: decide, discard</p:text>
    <p:extLst mod="1">
      <p:ext uri="{C676402C-5697-4E1C-873F-D02D1690AC5C}">
        <p15:threadingInfo xmlns:p15="http://schemas.microsoft.com/office/powerpoint/2012/main" timeZoneBias="300"/>
      </p:ext>
    </p:extLst>
  </p:cm>
  <p:cm authorId="4" dt="2018-03-12T01:14:53.899" idx="1">
    <p:pos x="10" y="146"/>
    <p:text>collections of words are shown in blue rectangles, algorithms are in red diamonds, and text-related materials and tools are highlighted in green.</p:text>
    <p:extLst>
      <p:ext uri="{C676402C-5697-4E1C-873F-D02D1690AC5C}">
        <p15:threadingInfo xmlns:p15="http://schemas.microsoft.com/office/powerpoint/2012/main" timeZoneBias="300">
          <p15:parentCm authorId="3" idx="1"/>
        </p15:threadingInfo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8-03-12T00:39:47.448" idx="1">
    <p:pos x="10" y="10"/>
    <p:text>explain "unsupervised"</p:text>
    <p:extLst>
      <p:ext uri="{C676402C-5697-4E1C-873F-D02D1690AC5C}">
        <p15:threadingInfo xmlns:p15="http://schemas.microsoft.com/office/powerpoint/2012/main" timeZoneBias="300"/>
      </p:ext>
    </p:extLst>
  </p:cm>
  <p:cm authorId="4" dt="2018-03-12T01:14:53.899" idx="1">
    <p:pos x="10" y="146"/>
    <p:text>collections of words are shown in blue rectangles, algorithms are in red diamonds, and text-related materials and tools are highlighted in green.</p:text>
    <p:extLst>
      <p:ext uri="{C676402C-5697-4E1C-873F-D02D1690AC5C}">
        <p15:threadingInfo xmlns:p15="http://schemas.microsoft.com/office/powerpoint/2012/main" timeZoneBias="300">
          <p15:parentCm authorId="3" idx="1"/>
        </p15:threadingInfo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702D-D3B4-2F44-8224-9B790CF4CCC0}" type="doc">
      <dgm:prSet loTypeId="urn:microsoft.com/office/officeart/2009/3/layout/PhasedProcess" loCatId="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75E7262B-17D1-2548-8321-732CE5958C3C}">
      <dgm:prSet phldrT="[文本]"/>
      <dgm:spPr/>
      <dgm:t>
        <a:bodyPr/>
        <a:lstStyle/>
        <a:p>
          <a:r>
            <a:rPr lang="en-US" altLang="zh-CN"/>
            <a:t>Machine reading</a:t>
          </a:r>
          <a:endParaRPr lang="zh-CN" altLang="en-US"/>
        </a:p>
      </dgm:t>
    </dgm:pt>
    <dgm:pt modelId="{6AF3CAAE-2548-344B-8F56-869AD7E6C32C}" type="parTrans" cxnId="{2401869E-511D-A344-BFE0-8C71592630C6}">
      <dgm:prSet/>
      <dgm:spPr/>
      <dgm:t>
        <a:bodyPr/>
        <a:lstStyle/>
        <a:p>
          <a:endParaRPr lang="zh-CN" altLang="en-US"/>
        </a:p>
      </dgm:t>
    </dgm:pt>
    <dgm:pt modelId="{8AF26613-9F83-6848-BDA9-E92F410664F3}" type="sibTrans" cxnId="{2401869E-511D-A344-BFE0-8C71592630C6}">
      <dgm:prSet/>
      <dgm:spPr/>
      <dgm:t>
        <a:bodyPr/>
        <a:lstStyle/>
        <a:p>
          <a:endParaRPr lang="zh-CN" altLang="en-US"/>
        </a:p>
      </dgm:t>
    </dgm:pt>
    <dgm:pt modelId="{2108453D-BD71-BA4A-A4A4-BEB430D92A8D}">
      <dgm:prSet phldrT="[文本]"/>
      <dgm:spPr/>
      <dgm:t>
        <a:bodyPr/>
        <a:lstStyle/>
        <a:p>
          <a:r>
            <a:rPr lang="en-US" altLang="zh-CN" baseline="0">
              <a:solidFill>
                <a:schemeClr val="tx1"/>
              </a:solidFill>
            </a:rPr>
            <a:t>sentences</a:t>
          </a:r>
          <a:endParaRPr lang="zh-CN" altLang="en-US" baseline="0">
            <a:solidFill>
              <a:schemeClr val="tx1"/>
            </a:solidFill>
          </a:endParaRPr>
        </a:p>
      </dgm:t>
    </dgm:pt>
    <dgm:pt modelId="{8FDDACBD-9EE6-7748-8BC7-F4495BA92DA3}" type="parTrans" cxnId="{6819A135-DA75-3847-8D05-B1D405756A99}">
      <dgm:prSet/>
      <dgm:spPr/>
      <dgm:t>
        <a:bodyPr/>
        <a:lstStyle/>
        <a:p>
          <a:endParaRPr lang="zh-CN" altLang="en-US"/>
        </a:p>
      </dgm:t>
    </dgm:pt>
    <dgm:pt modelId="{199BF005-ED5B-454C-B34A-965934CD2BBC}" type="sibTrans" cxnId="{6819A135-DA75-3847-8D05-B1D405756A99}">
      <dgm:prSet/>
      <dgm:spPr/>
      <dgm:t>
        <a:bodyPr/>
        <a:lstStyle/>
        <a:p>
          <a:endParaRPr lang="zh-CN" altLang="en-US"/>
        </a:p>
      </dgm:t>
    </dgm:pt>
    <dgm:pt modelId="{A3906E12-6E4E-8E47-9EE9-65A3DD9ABFED}">
      <dgm:prSet phldrT="[文本]"/>
      <dgm:spPr/>
      <dgm:t>
        <a:bodyPr/>
        <a:lstStyle/>
        <a:p>
          <a:r>
            <a:rPr lang="en-US" altLang="zh-CN"/>
            <a:t>sentences</a:t>
          </a:r>
          <a:endParaRPr lang="zh-CN" altLang="en-US"/>
        </a:p>
      </dgm:t>
    </dgm:pt>
    <dgm:pt modelId="{FC452909-8BA9-674E-A5FC-FB4BEC36B8E1}" type="parTrans" cxnId="{B994C485-FC6D-3848-B8EB-DDAB62F329A1}">
      <dgm:prSet/>
      <dgm:spPr/>
      <dgm:t>
        <a:bodyPr/>
        <a:lstStyle/>
        <a:p>
          <a:endParaRPr lang="zh-CN" altLang="en-US"/>
        </a:p>
      </dgm:t>
    </dgm:pt>
    <dgm:pt modelId="{BCB45471-F6BA-CD47-8128-0079FD7A9E00}" type="sibTrans" cxnId="{B994C485-FC6D-3848-B8EB-DDAB62F329A1}">
      <dgm:prSet/>
      <dgm:spPr/>
      <dgm:t>
        <a:bodyPr/>
        <a:lstStyle/>
        <a:p>
          <a:endParaRPr lang="zh-CN" altLang="en-US"/>
        </a:p>
      </dgm:t>
    </dgm:pt>
    <dgm:pt modelId="{9C92527E-5A02-F045-B880-38EFA44D5893}">
      <dgm:prSet phldrT="[文本]"/>
      <dgm:spPr/>
      <dgm:t>
        <a:bodyPr/>
        <a:lstStyle/>
        <a:p>
          <a:r>
            <a:rPr lang="en-US" altLang="zh-CN"/>
            <a:t>sentences</a:t>
          </a:r>
          <a:endParaRPr lang="zh-CN" altLang="en-US"/>
        </a:p>
      </dgm:t>
    </dgm:pt>
    <dgm:pt modelId="{BBC8ACA5-6CA2-284C-8763-AAFF0B1E0389}" type="parTrans" cxnId="{38BC816F-254D-6848-B456-957406D467C3}">
      <dgm:prSet/>
      <dgm:spPr/>
      <dgm:t>
        <a:bodyPr/>
        <a:lstStyle/>
        <a:p>
          <a:endParaRPr lang="zh-CN" altLang="en-US"/>
        </a:p>
      </dgm:t>
    </dgm:pt>
    <dgm:pt modelId="{CFD630D4-59BE-E946-9F84-2B6C4CD358C7}" type="sibTrans" cxnId="{38BC816F-254D-6848-B456-957406D467C3}">
      <dgm:prSet/>
      <dgm:spPr/>
      <dgm:t>
        <a:bodyPr/>
        <a:lstStyle/>
        <a:p>
          <a:endParaRPr lang="zh-CN" altLang="en-US"/>
        </a:p>
      </dgm:t>
    </dgm:pt>
    <dgm:pt modelId="{C4BEED51-2412-0B40-B594-93D2D283BC0E}">
      <dgm:prSet phldrT="[文本]"/>
      <dgm:spPr/>
      <dgm:t>
        <a:bodyPr/>
        <a:lstStyle/>
        <a:p>
          <a:r>
            <a:rPr lang="en-US" altLang="zh-CN"/>
            <a:t>Grab by a prior dictionary</a:t>
          </a:r>
          <a:endParaRPr lang="zh-CN" altLang="en-US"/>
        </a:p>
      </dgm:t>
    </dgm:pt>
    <dgm:pt modelId="{1E596E98-FF91-C044-84C9-53D29AC1416D}" type="parTrans" cxnId="{35D41509-836C-444C-AE64-24F11F612DE9}">
      <dgm:prSet/>
      <dgm:spPr/>
      <dgm:t>
        <a:bodyPr/>
        <a:lstStyle/>
        <a:p>
          <a:endParaRPr lang="zh-CN" altLang="en-US"/>
        </a:p>
      </dgm:t>
    </dgm:pt>
    <dgm:pt modelId="{73808976-4D21-1A43-B121-F2DDBE9134C9}" type="sibTrans" cxnId="{35D41509-836C-444C-AE64-24F11F612DE9}">
      <dgm:prSet/>
      <dgm:spPr/>
      <dgm:t>
        <a:bodyPr/>
        <a:lstStyle/>
        <a:p>
          <a:endParaRPr lang="zh-CN" altLang="en-US"/>
        </a:p>
      </dgm:t>
    </dgm:pt>
    <dgm:pt modelId="{4272D9F4-3254-5341-8625-350CE37EDDD3}">
      <dgm:prSet phldrT="[文本]"/>
      <dgm:spPr/>
      <dgm:t>
        <a:bodyPr/>
        <a:lstStyle/>
        <a:p>
          <a:r>
            <a:rPr lang="en-US" altLang="zh-CN"/>
            <a:t>A ranking list of words</a:t>
          </a:r>
          <a:endParaRPr lang="zh-CN" altLang="en-US"/>
        </a:p>
      </dgm:t>
    </dgm:pt>
    <dgm:pt modelId="{A958FF1D-A7B5-4647-AAE5-463F2AD7A03E}" type="parTrans" cxnId="{9449BC40-614C-3F41-9B2E-6BEA32FE561F}">
      <dgm:prSet/>
      <dgm:spPr/>
      <dgm:t>
        <a:bodyPr/>
        <a:lstStyle/>
        <a:p>
          <a:endParaRPr lang="zh-CN" altLang="en-US"/>
        </a:p>
      </dgm:t>
    </dgm:pt>
    <dgm:pt modelId="{22E21B78-19F5-C541-8780-F422E9D6DCAA}" type="sibTrans" cxnId="{9449BC40-614C-3F41-9B2E-6BEA32FE561F}">
      <dgm:prSet/>
      <dgm:spPr/>
      <dgm:t>
        <a:bodyPr/>
        <a:lstStyle/>
        <a:p>
          <a:endParaRPr lang="zh-CN" altLang="en-US"/>
        </a:p>
      </dgm:t>
    </dgm:pt>
    <dgm:pt modelId="{80BC6AEC-8897-D74F-966B-B6335A1D8E1C}">
      <dgm:prSet phldrT="[文本]"/>
      <dgm:spPr/>
      <dgm:t>
        <a:bodyPr/>
        <a:lstStyle/>
        <a:p>
          <a:r>
            <a:rPr lang="en-US" altLang="zh-CN" dirty="0"/>
            <a:t>A prior dictionary</a:t>
          </a:r>
          <a:endParaRPr lang="zh-CN" altLang="en-US" dirty="0"/>
        </a:p>
      </dgm:t>
    </dgm:pt>
    <dgm:pt modelId="{93DCCAE2-F07E-EF4B-80A5-9E43B78F23E2}" type="parTrans" cxnId="{48B0DAD0-904B-5D48-BD10-8E7BC318880B}">
      <dgm:prSet/>
      <dgm:spPr/>
      <dgm:t>
        <a:bodyPr/>
        <a:lstStyle/>
        <a:p>
          <a:endParaRPr lang="zh-CN" altLang="en-US"/>
        </a:p>
      </dgm:t>
    </dgm:pt>
    <dgm:pt modelId="{F8EDEFD0-AA49-D141-B5A4-A568EA361A43}" type="sibTrans" cxnId="{48B0DAD0-904B-5D48-BD10-8E7BC318880B}">
      <dgm:prSet/>
      <dgm:spPr/>
      <dgm:t>
        <a:bodyPr/>
        <a:lstStyle/>
        <a:p>
          <a:endParaRPr lang="zh-CN" altLang="en-US"/>
        </a:p>
      </dgm:t>
    </dgm:pt>
    <dgm:pt modelId="{E1564741-1A3D-144B-83AA-7341A016CC89}">
      <dgm:prSet phldrT="[文本]"/>
      <dgm:spPr/>
      <dgm:t>
        <a:bodyPr/>
        <a:lstStyle/>
        <a:p>
          <a:r>
            <a:rPr lang="en-US" altLang="zh-CN"/>
            <a:t>matching</a:t>
          </a:r>
          <a:endParaRPr lang="zh-CN" altLang="en-US"/>
        </a:p>
      </dgm:t>
    </dgm:pt>
    <dgm:pt modelId="{AAA1FF7C-E690-744B-94DF-6D8DFE3AAC3F}" type="parTrans" cxnId="{F08E7F77-711F-D349-9CC9-17E160D19BE4}">
      <dgm:prSet/>
      <dgm:spPr/>
      <dgm:t>
        <a:bodyPr/>
        <a:lstStyle/>
        <a:p>
          <a:endParaRPr lang="zh-CN" altLang="en-US"/>
        </a:p>
      </dgm:t>
    </dgm:pt>
    <dgm:pt modelId="{0475CFA1-162F-E84A-A119-E0C0A25F9714}" type="sibTrans" cxnId="{F08E7F77-711F-D349-9CC9-17E160D19BE4}">
      <dgm:prSet/>
      <dgm:spPr/>
      <dgm:t>
        <a:bodyPr/>
        <a:lstStyle/>
        <a:p>
          <a:endParaRPr lang="zh-CN" altLang="en-US"/>
        </a:p>
      </dgm:t>
    </dgm:pt>
    <dgm:pt modelId="{3FC76191-C8B6-FE49-A29B-4583DCABACA5}">
      <dgm:prSet phldrT="[文本]"/>
      <dgm:spPr/>
      <dgm:t>
        <a:bodyPr/>
        <a:lstStyle/>
        <a:p>
          <a:r>
            <a:rPr lang="en-US" altLang="zh-CN">
              <a:solidFill>
                <a:schemeClr val="tx1"/>
              </a:solidFill>
            </a:rPr>
            <a:t>Words</a:t>
          </a:r>
          <a:endParaRPr lang="zh-CN" altLang="en-US">
            <a:solidFill>
              <a:schemeClr val="tx1"/>
            </a:solidFill>
          </a:endParaRPr>
        </a:p>
      </dgm:t>
    </dgm:pt>
    <dgm:pt modelId="{5E574409-80CB-9343-AEE3-886A32AEC4A9}" type="parTrans" cxnId="{2B86052E-51BA-6B4A-BBBB-4E375371595B}">
      <dgm:prSet/>
      <dgm:spPr/>
      <dgm:t>
        <a:bodyPr/>
        <a:lstStyle/>
        <a:p>
          <a:endParaRPr lang="zh-CN" altLang="en-US"/>
        </a:p>
      </dgm:t>
    </dgm:pt>
    <dgm:pt modelId="{FEB62BF6-6CFA-F748-A573-A24215AA04E5}" type="sibTrans" cxnId="{2B86052E-51BA-6B4A-BBBB-4E375371595B}">
      <dgm:prSet/>
      <dgm:spPr/>
      <dgm:t>
        <a:bodyPr/>
        <a:lstStyle/>
        <a:p>
          <a:endParaRPr lang="zh-CN" altLang="en-US"/>
        </a:p>
      </dgm:t>
    </dgm:pt>
    <dgm:pt modelId="{AE1E9EFC-9EC7-6442-A8C5-7CF0DAE5E8C1}" type="pres">
      <dgm:prSet presAssocID="{CF84702D-D3B4-2F44-8224-9B790CF4CCC0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6797BE2-D182-EB46-8BD4-EF657A22A6AA}" type="pres">
      <dgm:prSet presAssocID="{CF84702D-D3B4-2F44-8224-9B790CF4CCC0}" presName="arc1" presStyleLbl="node1" presStyleIdx="0" presStyleCnt="4"/>
      <dgm:spPr/>
    </dgm:pt>
    <dgm:pt modelId="{164741F0-0E5D-2444-BAFF-BD9FC0AA5FF6}" type="pres">
      <dgm:prSet presAssocID="{CF84702D-D3B4-2F44-8224-9B790CF4CCC0}" presName="arc3" presStyleLbl="node1" presStyleIdx="1" presStyleCnt="4"/>
      <dgm:spPr/>
    </dgm:pt>
    <dgm:pt modelId="{101800D3-45D8-A64A-9528-A6EC1F3D9359}" type="pres">
      <dgm:prSet presAssocID="{CF84702D-D3B4-2F44-8224-9B790CF4CCC0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58404-5E07-8549-A668-7897887E465F}" type="pres">
      <dgm:prSet presAssocID="{CF84702D-D3B4-2F44-8224-9B790CF4CCC0}" presName="arc2" presStyleLbl="node1" presStyleIdx="2" presStyleCnt="4"/>
      <dgm:spPr/>
    </dgm:pt>
    <dgm:pt modelId="{8171B29A-65AD-AF4D-97D8-1E7BBD01EED2}" type="pres">
      <dgm:prSet presAssocID="{CF84702D-D3B4-2F44-8224-9B790CF4CCC0}" presName="arc4" presStyleLbl="node1" presStyleIdx="3" presStyleCnt="4"/>
      <dgm:spPr/>
    </dgm:pt>
    <dgm:pt modelId="{374B730C-E312-4246-92BC-37C14FDE965D}" type="pres">
      <dgm:prSet presAssocID="{CF84702D-D3B4-2F44-8224-9B790CF4CCC0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F7AF7-29A2-EE44-B3A0-D4FBFADCD4C0}" type="pres">
      <dgm:prSet presAssocID="{CF84702D-D3B4-2F44-8224-9B790CF4CCC0}" presName="middleComposite" presStyleCnt="0"/>
      <dgm:spPr/>
    </dgm:pt>
    <dgm:pt modelId="{9C75710E-D4AC-AB4F-8D1A-DCD44D759A48}" type="pres">
      <dgm:prSet presAssocID="{4272D9F4-3254-5341-8625-350CE37EDDD3}" presName="circ1" presStyleLbl="vennNode1" presStyleIdx="0" presStyleCnt="8" custLinFactX="100000" custLinFactNeighborX="118883" custLinFactNeighborY="1670"/>
      <dgm:spPr/>
      <dgm:t>
        <a:bodyPr/>
        <a:lstStyle/>
        <a:p>
          <a:endParaRPr lang="en-US"/>
        </a:p>
      </dgm:t>
    </dgm:pt>
    <dgm:pt modelId="{A27E5D32-66FA-FF42-8FA2-5A081AAE24B5}" type="pres">
      <dgm:prSet presAssocID="{4272D9F4-3254-5341-8625-350CE37EDDD3}" presName="circ1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47AAFE0-AE87-1549-BA82-B3D24C447C38}" type="pres">
      <dgm:prSet presAssocID="{80BC6AEC-8897-D74F-966B-B6335A1D8E1C}" presName="circ2" presStyleLbl="vennNode1" presStyleIdx="1" presStyleCnt="8" custLinFactX="100000" custLinFactNeighborX="118883" custLinFactNeighborY="1670"/>
      <dgm:spPr/>
      <dgm:t>
        <a:bodyPr/>
        <a:lstStyle/>
        <a:p>
          <a:endParaRPr lang="en-US"/>
        </a:p>
      </dgm:t>
    </dgm:pt>
    <dgm:pt modelId="{868B8227-8D5D-1948-8778-F702CB34A2B7}" type="pres">
      <dgm:prSet presAssocID="{80BC6AEC-8897-D74F-966B-B6335A1D8E1C}" presName="circ2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AA81E7C-1CBC-B44D-8AEB-F58BF67B3F57}" type="pres">
      <dgm:prSet presAssocID="{CF84702D-D3B4-2F44-8224-9B790CF4CCC0}" presName="leftComposite" presStyleCnt="0"/>
      <dgm:spPr/>
    </dgm:pt>
    <dgm:pt modelId="{26370F52-790B-8842-B883-8EEF2F1F0C88}" type="pres">
      <dgm:prSet presAssocID="{2108453D-BD71-BA4A-A4A4-BEB430D92A8D}" presName="childText1_1" presStyleLbl="vennNode1" presStyleIdx="2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EED83E8-7E0B-1F42-98A5-DC418E39DD98}" type="pres">
      <dgm:prSet presAssocID="{2108453D-BD71-BA4A-A4A4-BEB430D92A8D}" presName="ellipse1" presStyleLbl="vennNode1" presStyleIdx="3" presStyleCnt="8"/>
      <dgm:spPr/>
    </dgm:pt>
    <dgm:pt modelId="{F17259F9-6AFB-774D-84CD-8EC22941C1AE}" type="pres">
      <dgm:prSet presAssocID="{2108453D-BD71-BA4A-A4A4-BEB430D92A8D}" presName="ellipse2" presStyleLbl="vennNode1" presStyleIdx="4" presStyleCnt="8"/>
      <dgm:spPr/>
    </dgm:pt>
    <dgm:pt modelId="{D14D7109-A5F2-1147-ACAD-C057E1B0D750}" type="pres">
      <dgm:prSet presAssocID="{A3906E12-6E4E-8E47-9EE9-65A3DD9ABFED}" presName="childText1_2" presStyleLbl="vennNode1" presStyleIdx="5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C5960A9-751A-824E-9977-B58BB6A1F066}" type="pres">
      <dgm:prSet presAssocID="{A3906E12-6E4E-8E47-9EE9-65A3DD9ABFED}" presName="ellipse3" presStyleLbl="vennNode1" presStyleIdx="6" presStyleCnt="8"/>
      <dgm:spPr/>
    </dgm:pt>
    <dgm:pt modelId="{E6E3C854-3D7B-F64C-A5D3-1FE0DF989509}" type="pres">
      <dgm:prSet presAssocID="{9C92527E-5A02-F045-B880-38EFA44D5893}" presName="childText1_3" presStyleLbl="vennNode1" presStyleIdx="7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35E751F-8E68-E347-9DAE-8BFF5E1FCD1F}" type="pres">
      <dgm:prSet presAssocID="{CF84702D-D3B4-2F44-8224-9B790CF4CCC0}" presName="rightChild" presStyleLbl="node2" presStyleIdx="0" presStyleCnt="1" custLinFactX="-61093" custLinFactNeighborX="-100000" custLinFactNeighborY="318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2C92A8C-565C-A547-B47E-913EED49B63C}" type="pres">
      <dgm:prSet presAssocID="{CF84702D-D3B4-2F44-8224-9B790CF4CCC0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D41509-836C-444C-AE64-24F11F612DE9}" srcId="{CF84702D-D3B4-2F44-8224-9B790CF4CCC0}" destId="{C4BEED51-2412-0B40-B594-93D2D283BC0E}" srcOrd="1" destOrd="0" parTransId="{1E596E98-FF91-C044-84C9-53D29AC1416D}" sibTransId="{73808976-4D21-1A43-B121-F2DDBE9134C9}"/>
    <dgm:cxn modelId="{CAF2FB3E-46E9-1242-A61F-9EF55C8C4403}" type="presOf" srcId="{4272D9F4-3254-5341-8625-350CE37EDDD3}" destId="{A27E5D32-66FA-FF42-8FA2-5A081AAE24B5}" srcOrd="1" destOrd="0" presId="urn:microsoft.com/office/officeart/2009/3/layout/PhasedProcess"/>
    <dgm:cxn modelId="{90170A6C-098F-A145-93DF-9F664ABCBE7B}" type="presOf" srcId="{E1564741-1A3D-144B-83AA-7341A016CC89}" destId="{374B730C-E312-4246-92BC-37C14FDE965D}" srcOrd="0" destOrd="0" presId="urn:microsoft.com/office/officeart/2009/3/layout/PhasedProcess"/>
    <dgm:cxn modelId="{DE2038B7-722A-EC4A-9942-F6FA61E47BB7}" type="presOf" srcId="{A3906E12-6E4E-8E47-9EE9-65A3DD9ABFED}" destId="{D14D7109-A5F2-1147-ACAD-C057E1B0D750}" srcOrd="0" destOrd="0" presId="urn:microsoft.com/office/officeart/2009/3/layout/PhasedProcess"/>
    <dgm:cxn modelId="{48B0DAD0-904B-5D48-BD10-8E7BC318880B}" srcId="{C4BEED51-2412-0B40-B594-93D2D283BC0E}" destId="{80BC6AEC-8897-D74F-966B-B6335A1D8E1C}" srcOrd="1" destOrd="0" parTransId="{93DCCAE2-F07E-EF4B-80A5-9E43B78F23E2}" sibTransId="{F8EDEFD0-AA49-D141-B5A4-A568EA361A43}"/>
    <dgm:cxn modelId="{CF736D12-A8A4-1F4D-BD64-2F54C97A3F30}" type="presOf" srcId="{CF84702D-D3B4-2F44-8224-9B790CF4CCC0}" destId="{AE1E9EFC-9EC7-6442-A8C5-7CF0DAE5E8C1}" srcOrd="0" destOrd="0" presId="urn:microsoft.com/office/officeart/2009/3/layout/PhasedProcess"/>
    <dgm:cxn modelId="{027DAFEE-5BEB-6A49-B78A-684A3F17EC7A}" type="presOf" srcId="{4272D9F4-3254-5341-8625-350CE37EDDD3}" destId="{9C75710E-D4AC-AB4F-8D1A-DCD44D759A48}" srcOrd="0" destOrd="0" presId="urn:microsoft.com/office/officeart/2009/3/layout/PhasedProcess"/>
    <dgm:cxn modelId="{6819A135-DA75-3847-8D05-B1D405756A99}" srcId="{75E7262B-17D1-2548-8321-732CE5958C3C}" destId="{2108453D-BD71-BA4A-A4A4-BEB430D92A8D}" srcOrd="0" destOrd="0" parTransId="{8FDDACBD-9EE6-7748-8BC7-F4495BA92DA3}" sibTransId="{199BF005-ED5B-454C-B34A-965934CD2BBC}"/>
    <dgm:cxn modelId="{95388605-00EC-6042-9EFF-464C1E04EAE1}" type="presOf" srcId="{9C92527E-5A02-F045-B880-38EFA44D5893}" destId="{E6E3C854-3D7B-F64C-A5D3-1FE0DF989509}" srcOrd="0" destOrd="0" presId="urn:microsoft.com/office/officeart/2009/3/layout/PhasedProcess"/>
    <dgm:cxn modelId="{95225651-FAC6-D343-BD88-1986CEC83A88}" type="presOf" srcId="{3FC76191-C8B6-FE49-A29B-4583DCABACA5}" destId="{535E751F-8E68-E347-9DAE-8BFF5E1FCD1F}" srcOrd="0" destOrd="0" presId="urn:microsoft.com/office/officeart/2009/3/layout/PhasedProcess"/>
    <dgm:cxn modelId="{38BC816F-254D-6848-B456-957406D467C3}" srcId="{75E7262B-17D1-2548-8321-732CE5958C3C}" destId="{9C92527E-5A02-F045-B880-38EFA44D5893}" srcOrd="2" destOrd="0" parTransId="{BBC8ACA5-6CA2-284C-8763-AAFF0B1E0389}" sibTransId="{CFD630D4-59BE-E946-9F84-2B6C4CD358C7}"/>
    <dgm:cxn modelId="{2B86052E-51BA-6B4A-BBBB-4E375371595B}" srcId="{E1564741-1A3D-144B-83AA-7341A016CC89}" destId="{3FC76191-C8B6-FE49-A29B-4583DCABACA5}" srcOrd="0" destOrd="0" parTransId="{5E574409-80CB-9343-AEE3-886A32AEC4A9}" sibTransId="{FEB62BF6-6CFA-F748-A573-A24215AA04E5}"/>
    <dgm:cxn modelId="{B6FBCD05-98C2-6F4E-983B-69031BF8D483}" type="presOf" srcId="{80BC6AEC-8897-D74F-966B-B6335A1D8E1C}" destId="{868B8227-8D5D-1948-8778-F702CB34A2B7}" srcOrd="1" destOrd="0" presId="urn:microsoft.com/office/officeart/2009/3/layout/PhasedProcess"/>
    <dgm:cxn modelId="{F08E7F77-711F-D349-9CC9-17E160D19BE4}" srcId="{CF84702D-D3B4-2F44-8224-9B790CF4CCC0}" destId="{E1564741-1A3D-144B-83AA-7341A016CC89}" srcOrd="2" destOrd="0" parTransId="{AAA1FF7C-E690-744B-94DF-6D8DFE3AAC3F}" sibTransId="{0475CFA1-162F-E84A-A119-E0C0A25F9714}"/>
    <dgm:cxn modelId="{3C4A7DC8-FAC7-1342-ADAD-9A2347CD2038}" type="presOf" srcId="{75E7262B-17D1-2548-8321-732CE5958C3C}" destId="{92C92A8C-565C-A547-B47E-913EED49B63C}" srcOrd="0" destOrd="0" presId="urn:microsoft.com/office/officeart/2009/3/layout/PhasedProcess"/>
    <dgm:cxn modelId="{FAD6A7A2-32BD-A746-97E9-A48A78B7DC0D}" type="presOf" srcId="{C4BEED51-2412-0B40-B594-93D2D283BC0E}" destId="{101800D3-45D8-A64A-9528-A6EC1F3D9359}" srcOrd="0" destOrd="0" presId="urn:microsoft.com/office/officeart/2009/3/layout/PhasedProcess"/>
    <dgm:cxn modelId="{9449BC40-614C-3F41-9B2E-6BEA32FE561F}" srcId="{C4BEED51-2412-0B40-B594-93D2D283BC0E}" destId="{4272D9F4-3254-5341-8625-350CE37EDDD3}" srcOrd="0" destOrd="0" parTransId="{A958FF1D-A7B5-4647-AAE5-463F2AD7A03E}" sibTransId="{22E21B78-19F5-C541-8780-F422E9D6DCAA}"/>
    <dgm:cxn modelId="{2401869E-511D-A344-BFE0-8C71592630C6}" srcId="{CF84702D-D3B4-2F44-8224-9B790CF4CCC0}" destId="{75E7262B-17D1-2548-8321-732CE5958C3C}" srcOrd="0" destOrd="0" parTransId="{6AF3CAAE-2548-344B-8F56-869AD7E6C32C}" sibTransId="{8AF26613-9F83-6848-BDA9-E92F410664F3}"/>
    <dgm:cxn modelId="{239802B9-4ACF-1B4A-B893-93A8E1E70ACC}" type="presOf" srcId="{2108453D-BD71-BA4A-A4A4-BEB430D92A8D}" destId="{26370F52-790B-8842-B883-8EEF2F1F0C88}" srcOrd="0" destOrd="0" presId="urn:microsoft.com/office/officeart/2009/3/layout/PhasedProcess"/>
    <dgm:cxn modelId="{B994C485-FC6D-3848-B8EB-DDAB62F329A1}" srcId="{75E7262B-17D1-2548-8321-732CE5958C3C}" destId="{A3906E12-6E4E-8E47-9EE9-65A3DD9ABFED}" srcOrd="1" destOrd="0" parTransId="{FC452909-8BA9-674E-A5FC-FB4BEC36B8E1}" sibTransId="{BCB45471-F6BA-CD47-8128-0079FD7A9E00}"/>
    <dgm:cxn modelId="{BC8A3D2D-DE3B-184F-8A87-E587EBFDB7A0}" type="presOf" srcId="{80BC6AEC-8897-D74F-966B-B6335A1D8E1C}" destId="{447AAFE0-AE87-1549-BA82-B3D24C447C38}" srcOrd="0" destOrd="0" presId="urn:microsoft.com/office/officeart/2009/3/layout/PhasedProcess"/>
    <dgm:cxn modelId="{0318633A-80C5-1F43-84D9-09569E3FCA50}" type="presParOf" srcId="{AE1E9EFC-9EC7-6442-A8C5-7CF0DAE5E8C1}" destId="{36797BE2-D182-EB46-8BD4-EF657A22A6AA}" srcOrd="0" destOrd="0" presId="urn:microsoft.com/office/officeart/2009/3/layout/PhasedProcess"/>
    <dgm:cxn modelId="{A38CAEFE-4E0E-4E44-89E9-9C14B0C7A0E6}" type="presParOf" srcId="{AE1E9EFC-9EC7-6442-A8C5-7CF0DAE5E8C1}" destId="{164741F0-0E5D-2444-BAFF-BD9FC0AA5FF6}" srcOrd="1" destOrd="0" presId="urn:microsoft.com/office/officeart/2009/3/layout/PhasedProcess"/>
    <dgm:cxn modelId="{A8EC8C34-0AFC-6946-8635-451B94AE62C8}" type="presParOf" srcId="{AE1E9EFC-9EC7-6442-A8C5-7CF0DAE5E8C1}" destId="{101800D3-45D8-A64A-9528-A6EC1F3D9359}" srcOrd="2" destOrd="0" presId="urn:microsoft.com/office/officeart/2009/3/layout/PhasedProcess"/>
    <dgm:cxn modelId="{0AC7B89D-1E1A-EB4B-9524-AE6E5246B3BA}" type="presParOf" srcId="{AE1E9EFC-9EC7-6442-A8C5-7CF0DAE5E8C1}" destId="{2D258404-5E07-8549-A668-7897887E465F}" srcOrd="3" destOrd="0" presId="urn:microsoft.com/office/officeart/2009/3/layout/PhasedProcess"/>
    <dgm:cxn modelId="{C9611A95-DB3C-144A-B90A-D9DA4C0607F4}" type="presParOf" srcId="{AE1E9EFC-9EC7-6442-A8C5-7CF0DAE5E8C1}" destId="{8171B29A-65AD-AF4D-97D8-1E7BBD01EED2}" srcOrd="4" destOrd="0" presId="urn:microsoft.com/office/officeart/2009/3/layout/PhasedProcess"/>
    <dgm:cxn modelId="{EB97C69B-910A-0A4C-8B6E-57BB42D003CB}" type="presParOf" srcId="{AE1E9EFC-9EC7-6442-A8C5-7CF0DAE5E8C1}" destId="{374B730C-E312-4246-92BC-37C14FDE965D}" srcOrd="5" destOrd="0" presId="urn:microsoft.com/office/officeart/2009/3/layout/PhasedProcess"/>
    <dgm:cxn modelId="{84515682-9302-3B44-9C6C-BF01D5A47AEA}" type="presParOf" srcId="{AE1E9EFC-9EC7-6442-A8C5-7CF0DAE5E8C1}" destId="{37AF7AF7-29A2-EE44-B3A0-D4FBFADCD4C0}" srcOrd="6" destOrd="0" presId="urn:microsoft.com/office/officeart/2009/3/layout/PhasedProcess"/>
    <dgm:cxn modelId="{11F5CF4C-9D2E-A949-B441-A0E0135566B2}" type="presParOf" srcId="{37AF7AF7-29A2-EE44-B3A0-D4FBFADCD4C0}" destId="{9C75710E-D4AC-AB4F-8D1A-DCD44D759A48}" srcOrd="0" destOrd="0" presId="urn:microsoft.com/office/officeart/2009/3/layout/PhasedProcess"/>
    <dgm:cxn modelId="{36611A33-F951-7D48-A2F2-1414D1FB47EE}" type="presParOf" srcId="{37AF7AF7-29A2-EE44-B3A0-D4FBFADCD4C0}" destId="{A27E5D32-66FA-FF42-8FA2-5A081AAE24B5}" srcOrd="1" destOrd="0" presId="urn:microsoft.com/office/officeart/2009/3/layout/PhasedProcess"/>
    <dgm:cxn modelId="{D3207912-28C0-A54D-94FD-C3ADD6860905}" type="presParOf" srcId="{37AF7AF7-29A2-EE44-B3A0-D4FBFADCD4C0}" destId="{447AAFE0-AE87-1549-BA82-B3D24C447C38}" srcOrd="2" destOrd="0" presId="urn:microsoft.com/office/officeart/2009/3/layout/PhasedProcess"/>
    <dgm:cxn modelId="{D283C175-BB07-A142-B8E8-786CD080B235}" type="presParOf" srcId="{37AF7AF7-29A2-EE44-B3A0-D4FBFADCD4C0}" destId="{868B8227-8D5D-1948-8778-F702CB34A2B7}" srcOrd="3" destOrd="0" presId="urn:microsoft.com/office/officeart/2009/3/layout/PhasedProcess"/>
    <dgm:cxn modelId="{4B60800B-5287-3947-82F2-A26DFD6EE9FD}" type="presParOf" srcId="{AE1E9EFC-9EC7-6442-A8C5-7CF0DAE5E8C1}" destId="{AAA81E7C-1CBC-B44D-8AEB-F58BF67B3F57}" srcOrd="7" destOrd="0" presId="urn:microsoft.com/office/officeart/2009/3/layout/PhasedProcess"/>
    <dgm:cxn modelId="{82BAB40E-8C74-0847-BE12-B37D4AC27685}" type="presParOf" srcId="{AAA81E7C-1CBC-B44D-8AEB-F58BF67B3F57}" destId="{26370F52-790B-8842-B883-8EEF2F1F0C88}" srcOrd="0" destOrd="0" presId="urn:microsoft.com/office/officeart/2009/3/layout/PhasedProcess"/>
    <dgm:cxn modelId="{27A689D2-6EA0-D149-936C-F86C1BB3D24B}" type="presParOf" srcId="{AAA81E7C-1CBC-B44D-8AEB-F58BF67B3F57}" destId="{4EED83E8-7E0B-1F42-98A5-DC418E39DD98}" srcOrd="1" destOrd="0" presId="urn:microsoft.com/office/officeart/2009/3/layout/PhasedProcess"/>
    <dgm:cxn modelId="{BF621862-ED96-B745-96D6-220EC0BA7473}" type="presParOf" srcId="{AAA81E7C-1CBC-B44D-8AEB-F58BF67B3F57}" destId="{F17259F9-6AFB-774D-84CD-8EC22941C1AE}" srcOrd="2" destOrd="0" presId="urn:microsoft.com/office/officeart/2009/3/layout/PhasedProcess"/>
    <dgm:cxn modelId="{2E855D6D-741E-7F45-9D9F-A7877A931D01}" type="presParOf" srcId="{AAA81E7C-1CBC-B44D-8AEB-F58BF67B3F57}" destId="{D14D7109-A5F2-1147-ACAD-C057E1B0D750}" srcOrd="3" destOrd="0" presId="urn:microsoft.com/office/officeart/2009/3/layout/PhasedProcess"/>
    <dgm:cxn modelId="{089F8359-8DFD-6C4B-A2FC-A21EE277C258}" type="presParOf" srcId="{AAA81E7C-1CBC-B44D-8AEB-F58BF67B3F57}" destId="{0C5960A9-751A-824E-9977-B58BB6A1F066}" srcOrd="4" destOrd="0" presId="urn:microsoft.com/office/officeart/2009/3/layout/PhasedProcess"/>
    <dgm:cxn modelId="{DC4444F9-48DC-4C45-99C0-024150DB4E4D}" type="presParOf" srcId="{AAA81E7C-1CBC-B44D-8AEB-F58BF67B3F57}" destId="{E6E3C854-3D7B-F64C-A5D3-1FE0DF989509}" srcOrd="5" destOrd="0" presId="urn:microsoft.com/office/officeart/2009/3/layout/PhasedProcess"/>
    <dgm:cxn modelId="{D1A3B8F9-D0AC-9247-ACE9-5F2E873BBC75}" type="presParOf" srcId="{AE1E9EFC-9EC7-6442-A8C5-7CF0DAE5E8C1}" destId="{535E751F-8E68-E347-9DAE-8BFF5E1FCD1F}" srcOrd="8" destOrd="0" presId="urn:microsoft.com/office/officeart/2009/3/layout/PhasedProcess"/>
    <dgm:cxn modelId="{1C88725B-108C-C547-B77E-5395C37AC596}" type="presParOf" srcId="{AE1E9EFC-9EC7-6442-A8C5-7CF0DAE5E8C1}" destId="{92C92A8C-565C-A547-B47E-913EED49B63C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77EC9A-F633-0345-A43E-DE73C3074AA3}" type="doc">
      <dgm:prSet loTypeId="urn:microsoft.com/office/officeart/2009/3/layout/StepUpProcess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7DE3CFC3-C358-5D41-BC10-5266E9555815}">
      <dgm:prSet phldrT="[文本]"/>
      <dgm:spPr/>
      <dgm:t>
        <a:bodyPr/>
        <a:lstStyle/>
        <a:p>
          <a:r>
            <a:rPr lang="en-US" altLang="zh-CN"/>
            <a:t>Grab a sentence</a:t>
          </a:r>
          <a:endParaRPr lang="zh-CN" altLang="en-US"/>
        </a:p>
      </dgm:t>
    </dgm:pt>
    <dgm:pt modelId="{3998B761-F288-434E-B850-509AE5F0D825}" type="parTrans" cxnId="{420FE520-35C1-1845-B3D9-4D8CB8F40760}">
      <dgm:prSet/>
      <dgm:spPr/>
      <dgm:t>
        <a:bodyPr/>
        <a:lstStyle/>
        <a:p>
          <a:endParaRPr lang="zh-CN" altLang="en-US"/>
        </a:p>
      </dgm:t>
    </dgm:pt>
    <dgm:pt modelId="{F1E24E6B-8A9A-E845-BAF9-C5142C0B34A5}" type="sibTrans" cxnId="{420FE520-35C1-1845-B3D9-4D8CB8F40760}">
      <dgm:prSet/>
      <dgm:spPr/>
      <dgm:t>
        <a:bodyPr/>
        <a:lstStyle/>
        <a:p>
          <a:endParaRPr lang="zh-CN" altLang="en-US"/>
        </a:p>
      </dgm:t>
    </dgm:pt>
    <dgm:pt modelId="{64A7FFBC-F540-104C-9885-CB339C666707}">
      <dgm:prSet phldrT="[文本]"/>
      <dgm:spPr/>
      <dgm:t>
        <a:bodyPr/>
        <a:lstStyle/>
        <a:p>
          <a:r>
            <a:rPr lang="en-US" altLang="zh-CN"/>
            <a:t>Assume as many as possible ways to segment</a:t>
          </a:r>
          <a:endParaRPr lang="zh-CN" altLang="en-US"/>
        </a:p>
      </dgm:t>
    </dgm:pt>
    <dgm:pt modelId="{8EFB2D1F-FE70-9543-944E-A8F5DDC9B26A}" type="parTrans" cxnId="{27ABD9A6-2432-BE47-922D-D2B64523C881}">
      <dgm:prSet/>
      <dgm:spPr/>
      <dgm:t>
        <a:bodyPr/>
        <a:lstStyle/>
        <a:p>
          <a:endParaRPr lang="zh-CN" altLang="en-US"/>
        </a:p>
      </dgm:t>
    </dgm:pt>
    <dgm:pt modelId="{5770BAC3-4574-844A-8DDE-025D3D4C79A5}" type="sibTrans" cxnId="{27ABD9A6-2432-BE47-922D-D2B64523C881}">
      <dgm:prSet/>
      <dgm:spPr/>
      <dgm:t>
        <a:bodyPr/>
        <a:lstStyle/>
        <a:p>
          <a:endParaRPr lang="zh-CN" altLang="en-US"/>
        </a:p>
      </dgm:t>
    </dgm:pt>
    <dgm:pt modelId="{87841C54-BEAD-7A4B-9DA9-0CCF5EC49F2E}">
      <dgm:prSet phldrT="[文本]"/>
      <dgm:spPr/>
      <dgm:t>
        <a:bodyPr/>
        <a:lstStyle/>
        <a:p>
          <a:r>
            <a:rPr lang="en-US" altLang="zh-CN"/>
            <a:t>Share these segmentations to other sentences</a:t>
          </a:r>
          <a:endParaRPr lang="zh-CN" altLang="en-US"/>
        </a:p>
      </dgm:t>
    </dgm:pt>
    <dgm:pt modelId="{3F160758-C396-F94E-9073-51A7E599928D}" type="parTrans" cxnId="{52991FFF-3D58-B042-92A3-F3E9DD3E7A6E}">
      <dgm:prSet/>
      <dgm:spPr/>
      <dgm:t>
        <a:bodyPr/>
        <a:lstStyle/>
        <a:p>
          <a:endParaRPr lang="zh-CN" altLang="en-US"/>
        </a:p>
      </dgm:t>
    </dgm:pt>
    <dgm:pt modelId="{BD270F3C-7921-5548-89F0-FE288503DA14}" type="sibTrans" cxnId="{52991FFF-3D58-B042-92A3-F3E9DD3E7A6E}">
      <dgm:prSet/>
      <dgm:spPr/>
      <dgm:t>
        <a:bodyPr/>
        <a:lstStyle/>
        <a:p>
          <a:endParaRPr lang="zh-CN" altLang="en-US"/>
        </a:p>
      </dgm:t>
    </dgm:pt>
    <dgm:pt modelId="{D1FCBF67-6747-774B-96DD-0EE151B0CFCE}">
      <dgm:prSet/>
      <dgm:spPr/>
      <dgm:t>
        <a:bodyPr/>
        <a:lstStyle/>
        <a:p>
          <a:r>
            <a:rPr lang="en-US" altLang="zh-CN"/>
            <a:t>Acquire the highest likelihood</a:t>
          </a:r>
          <a:endParaRPr lang="zh-CN" altLang="en-US"/>
        </a:p>
      </dgm:t>
    </dgm:pt>
    <dgm:pt modelId="{1EF38CBE-89E6-7A4D-9A60-75F3FD1A9064}" type="parTrans" cxnId="{130235DA-7263-6748-B7F2-273E8EBB6EF8}">
      <dgm:prSet/>
      <dgm:spPr/>
      <dgm:t>
        <a:bodyPr/>
        <a:lstStyle/>
        <a:p>
          <a:endParaRPr lang="zh-CN" altLang="en-US"/>
        </a:p>
      </dgm:t>
    </dgm:pt>
    <dgm:pt modelId="{25A82CC8-02AC-CC4E-9AB0-BFB679B6BCE0}" type="sibTrans" cxnId="{130235DA-7263-6748-B7F2-273E8EBB6EF8}">
      <dgm:prSet/>
      <dgm:spPr/>
      <dgm:t>
        <a:bodyPr/>
        <a:lstStyle/>
        <a:p>
          <a:endParaRPr lang="zh-CN" altLang="en-US"/>
        </a:p>
      </dgm:t>
    </dgm:pt>
    <dgm:pt modelId="{8D4D7314-8AA5-444E-A213-D039EFBF87BD}" type="pres">
      <dgm:prSet presAssocID="{5277EC9A-F633-0345-A43E-DE73C3074AA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EF3C16D-9555-9B46-AACA-62D6C57D747E}" type="pres">
      <dgm:prSet presAssocID="{7DE3CFC3-C358-5D41-BC10-5266E9555815}" presName="composite" presStyleCnt="0"/>
      <dgm:spPr/>
    </dgm:pt>
    <dgm:pt modelId="{612F4C48-0855-C24C-A595-D2D7B8DC2D07}" type="pres">
      <dgm:prSet presAssocID="{7DE3CFC3-C358-5D41-BC10-5266E9555815}" presName="LShape" presStyleLbl="alignNode1" presStyleIdx="0" presStyleCnt="7"/>
      <dgm:spPr/>
    </dgm:pt>
    <dgm:pt modelId="{004C31D9-20FA-2047-B24A-D32A4B37978E}" type="pres">
      <dgm:prSet presAssocID="{7DE3CFC3-C358-5D41-BC10-5266E9555815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C06A4-3331-A946-AE38-11919911863B}" type="pres">
      <dgm:prSet presAssocID="{7DE3CFC3-C358-5D41-BC10-5266E9555815}" presName="Triangle" presStyleLbl="alignNode1" presStyleIdx="1" presStyleCnt="7"/>
      <dgm:spPr/>
    </dgm:pt>
    <dgm:pt modelId="{0A6532D9-A217-8C4C-95E0-30832BCF0858}" type="pres">
      <dgm:prSet presAssocID="{F1E24E6B-8A9A-E845-BAF9-C5142C0B34A5}" presName="sibTrans" presStyleCnt="0"/>
      <dgm:spPr/>
    </dgm:pt>
    <dgm:pt modelId="{CEF6AF0A-26F3-0F45-A253-CAF8EAA7D3F3}" type="pres">
      <dgm:prSet presAssocID="{F1E24E6B-8A9A-E845-BAF9-C5142C0B34A5}" presName="space" presStyleCnt="0"/>
      <dgm:spPr/>
    </dgm:pt>
    <dgm:pt modelId="{7D9EE9AF-CEB8-D44F-83F6-B858361608C1}" type="pres">
      <dgm:prSet presAssocID="{64A7FFBC-F540-104C-9885-CB339C666707}" presName="composite" presStyleCnt="0"/>
      <dgm:spPr/>
    </dgm:pt>
    <dgm:pt modelId="{358368C3-5623-3842-BECA-C31B14620FFE}" type="pres">
      <dgm:prSet presAssocID="{64A7FFBC-F540-104C-9885-CB339C666707}" presName="LShape" presStyleLbl="alignNode1" presStyleIdx="2" presStyleCnt="7"/>
      <dgm:spPr/>
    </dgm:pt>
    <dgm:pt modelId="{11C53B5F-E624-BF44-B520-DAED13B4F6FE}" type="pres">
      <dgm:prSet presAssocID="{64A7FFBC-F540-104C-9885-CB339C666707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F95798-F3D4-BA47-AB08-1FA44BB8932E}" type="pres">
      <dgm:prSet presAssocID="{64A7FFBC-F540-104C-9885-CB339C666707}" presName="Triangle" presStyleLbl="alignNode1" presStyleIdx="3" presStyleCnt="7"/>
      <dgm:spPr/>
    </dgm:pt>
    <dgm:pt modelId="{7BBE51FF-A9B3-804E-B4AE-03F363DEA26C}" type="pres">
      <dgm:prSet presAssocID="{5770BAC3-4574-844A-8DDE-025D3D4C79A5}" presName="sibTrans" presStyleCnt="0"/>
      <dgm:spPr/>
    </dgm:pt>
    <dgm:pt modelId="{317A29E0-D9CB-6445-AC32-BE595A9EC8F1}" type="pres">
      <dgm:prSet presAssocID="{5770BAC3-4574-844A-8DDE-025D3D4C79A5}" presName="space" presStyleCnt="0"/>
      <dgm:spPr/>
    </dgm:pt>
    <dgm:pt modelId="{CA5911F1-B843-8443-A51D-52C0990CC70C}" type="pres">
      <dgm:prSet presAssocID="{87841C54-BEAD-7A4B-9DA9-0CCF5EC49F2E}" presName="composite" presStyleCnt="0"/>
      <dgm:spPr/>
    </dgm:pt>
    <dgm:pt modelId="{7E0AA67B-A21C-E547-BEB9-CBCB615266CE}" type="pres">
      <dgm:prSet presAssocID="{87841C54-BEAD-7A4B-9DA9-0CCF5EC49F2E}" presName="LShape" presStyleLbl="alignNode1" presStyleIdx="4" presStyleCnt="7"/>
      <dgm:spPr/>
    </dgm:pt>
    <dgm:pt modelId="{3F2DCC5B-FF73-2742-8513-733C91AE4034}" type="pres">
      <dgm:prSet presAssocID="{87841C54-BEAD-7A4B-9DA9-0CCF5EC49F2E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74A29-9B4A-6547-9971-BE6CDB5C8605}" type="pres">
      <dgm:prSet presAssocID="{87841C54-BEAD-7A4B-9DA9-0CCF5EC49F2E}" presName="Triangle" presStyleLbl="alignNode1" presStyleIdx="5" presStyleCnt="7"/>
      <dgm:spPr/>
    </dgm:pt>
    <dgm:pt modelId="{0D938F00-66FA-F84A-B86D-BF6C13E30B16}" type="pres">
      <dgm:prSet presAssocID="{BD270F3C-7921-5548-89F0-FE288503DA14}" presName="sibTrans" presStyleCnt="0"/>
      <dgm:spPr/>
    </dgm:pt>
    <dgm:pt modelId="{A3BE086B-A8C2-0E47-B45C-C52E3F30985B}" type="pres">
      <dgm:prSet presAssocID="{BD270F3C-7921-5548-89F0-FE288503DA14}" presName="space" presStyleCnt="0"/>
      <dgm:spPr/>
    </dgm:pt>
    <dgm:pt modelId="{5A402C79-2DDC-D44D-AE20-C32A6362CB5B}" type="pres">
      <dgm:prSet presAssocID="{D1FCBF67-6747-774B-96DD-0EE151B0CFCE}" presName="composite" presStyleCnt="0"/>
      <dgm:spPr/>
    </dgm:pt>
    <dgm:pt modelId="{2914FDF4-FEBA-3B48-B039-A31466472A26}" type="pres">
      <dgm:prSet presAssocID="{D1FCBF67-6747-774B-96DD-0EE151B0CFCE}" presName="LShape" presStyleLbl="alignNode1" presStyleIdx="6" presStyleCnt="7"/>
      <dgm:spPr/>
    </dgm:pt>
    <dgm:pt modelId="{4D1C2F27-BC71-F341-9DE9-100D276F6890}" type="pres">
      <dgm:prSet presAssocID="{D1FCBF67-6747-774B-96DD-0EE151B0CFCE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088546-A0DA-DF4A-BC7C-D51418153EDF}" type="presOf" srcId="{7DE3CFC3-C358-5D41-BC10-5266E9555815}" destId="{004C31D9-20FA-2047-B24A-D32A4B37978E}" srcOrd="0" destOrd="0" presId="urn:microsoft.com/office/officeart/2009/3/layout/StepUpProcess"/>
    <dgm:cxn modelId="{C86B9BC7-AD90-AF43-BC14-5AEBB9DAE8FD}" type="presOf" srcId="{64A7FFBC-F540-104C-9885-CB339C666707}" destId="{11C53B5F-E624-BF44-B520-DAED13B4F6FE}" srcOrd="0" destOrd="0" presId="urn:microsoft.com/office/officeart/2009/3/layout/StepUpProcess"/>
    <dgm:cxn modelId="{420FE520-35C1-1845-B3D9-4D8CB8F40760}" srcId="{5277EC9A-F633-0345-A43E-DE73C3074AA3}" destId="{7DE3CFC3-C358-5D41-BC10-5266E9555815}" srcOrd="0" destOrd="0" parTransId="{3998B761-F288-434E-B850-509AE5F0D825}" sibTransId="{F1E24E6B-8A9A-E845-BAF9-C5142C0B34A5}"/>
    <dgm:cxn modelId="{130235DA-7263-6748-B7F2-273E8EBB6EF8}" srcId="{5277EC9A-F633-0345-A43E-DE73C3074AA3}" destId="{D1FCBF67-6747-774B-96DD-0EE151B0CFCE}" srcOrd="3" destOrd="0" parTransId="{1EF38CBE-89E6-7A4D-9A60-75F3FD1A9064}" sibTransId="{25A82CC8-02AC-CC4E-9AB0-BFB679B6BCE0}"/>
    <dgm:cxn modelId="{6569627A-08BC-644F-A894-04AE6B4EF326}" type="presOf" srcId="{D1FCBF67-6747-774B-96DD-0EE151B0CFCE}" destId="{4D1C2F27-BC71-F341-9DE9-100D276F6890}" srcOrd="0" destOrd="0" presId="urn:microsoft.com/office/officeart/2009/3/layout/StepUpProcess"/>
    <dgm:cxn modelId="{27ABD9A6-2432-BE47-922D-D2B64523C881}" srcId="{5277EC9A-F633-0345-A43E-DE73C3074AA3}" destId="{64A7FFBC-F540-104C-9885-CB339C666707}" srcOrd="1" destOrd="0" parTransId="{8EFB2D1F-FE70-9543-944E-A8F5DDC9B26A}" sibTransId="{5770BAC3-4574-844A-8DDE-025D3D4C79A5}"/>
    <dgm:cxn modelId="{52991FFF-3D58-B042-92A3-F3E9DD3E7A6E}" srcId="{5277EC9A-F633-0345-A43E-DE73C3074AA3}" destId="{87841C54-BEAD-7A4B-9DA9-0CCF5EC49F2E}" srcOrd="2" destOrd="0" parTransId="{3F160758-C396-F94E-9073-51A7E599928D}" sibTransId="{BD270F3C-7921-5548-89F0-FE288503DA14}"/>
    <dgm:cxn modelId="{06054363-34E2-604A-820E-48C0E020BBB5}" type="presOf" srcId="{5277EC9A-F633-0345-A43E-DE73C3074AA3}" destId="{8D4D7314-8AA5-444E-A213-D039EFBF87BD}" srcOrd="0" destOrd="0" presId="urn:microsoft.com/office/officeart/2009/3/layout/StepUpProcess"/>
    <dgm:cxn modelId="{979D6EBC-12EA-634C-952E-D9A312F61496}" type="presOf" srcId="{87841C54-BEAD-7A4B-9DA9-0CCF5EC49F2E}" destId="{3F2DCC5B-FF73-2742-8513-733C91AE4034}" srcOrd="0" destOrd="0" presId="urn:microsoft.com/office/officeart/2009/3/layout/StepUpProcess"/>
    <dgm:cxn modelId="{384DC0D0-1ACD-F144-83D2-25C6852D797C}" type="presParOf" srcId="{8D4D7314-8AA5-444E-A213-D039EFBF87BD}" destId="{7EF3C16D-9555-9B46-AACA-62D6C57D747E}" srcOrd="0" destOrd="0" presId="urn:microsoft.com/office/officeart/2009/3/layout/StepUpProcess"/>
    <dgm:cxn modelId="{53FD0094-A761-C54D-B131-9AC5FC00CC86}" type="presParOf" srcId="{7EF3C16D-9555-9B46-AACA-62D6C57D747E}" destId="{612F4C48-0855-C24C-A595-D2D7B8DC2D07}" srcOrd="0" destOrd="0" presId="urn:microsoft.com/office/officeart/2009/3/layout/StepUpProcess"/>
    <dgm:cxn modelId="{182A93EE-F6AF-444E-8E1A-BDADCC768762}" type="presParOf" srcId="{7EF3C16D-9555-9B46-AACA-62D6C57D747E}" destId="{004C31D9-20FA-2047-B24A-D32A4B37978E}" srcOrd="1" destOrd="0" presId="urn:microsoft.com/office/officeart/2009/3/layout/StepUpProcess"/>
    <dgm:cxn modelId="{85097D9E-1C6F-9E46-BE56-2B8C3DF5C475}" type="presParOf" srcId="{7EF3C16D-9555-9B46-AACA-62D6C57D747E}" destId="{A29C06A4-3331-A946-AE38-11919911863B}" srcOrd="2" destOrd="0" presId="urn:microsoft.com/office/officeart/2009/3/layout/StepUpProcess"/>
    <dgm:cxn modelId="{98CA128E-A974-4D47-B20E-CAA6A3630C34}" type="presParOf" srcId="{8D4D7314-8AA5-444E-A213-D039EFBF87BD}" destId="{0A6532D9-A217-8C4C-95E0-30832BCF0858}" srcOrd="1" destOrd="0" presId="urn:microsoft.com/office/officeart/2009/3/layout/StepUpProcess"/>
    <dgm:cxn modelId="{084B5847-95F4-0D40-9811-96EBF46883CC}" type="presParOf" srcId="{0A6532D9-A217-8C4C-95E0-30832BCF0858}" destId="{CEF6AF0A-26F3-0F45-A253-CAF8EAA7D3F3}" srcOrd="0" destOrd="0" presId="urn:microsoft.com/office/officeart/2009/3/layout/StepUpProcess"/>
    <dgm:cxn modelId="{D8422B6F-B68B-E040-A1E4-4C9671C3FDD3}" type="presParOf" srcId="{8D4D7314-8AA5-444E-A213-D039EFBF87BD}" destId="{7D9EE9AF-CEB8-D44F-83F6-B858361608C1}" srcOrd="2" destOrd="0" presId="urn:microsoft.com/office/officeart/2009/3/layout/StepUpProcess"/>
    <dgm:cxn modelId="{D8AD3BDE-0551-3F4D-BD79-9DFC0DA6CBA9}" type="presParOf" srcId="{7D9EE9AF-CEB8-D44F-83F6-B858361608C1}" destId="{358368C3-5623-3842-BECA-C31B14620FFE}" srcOrd="0" destOrd="0" presId="urn:microsoft.com/office/officeart/2009/3/layout/StepUpProcess"/>
    <dgm:cxn modelId="{3817E919-C737-C146-B769-74D2A0C167A7}" type="presParOf" srcId="{7D9EE9AF-CEB8-D44F-83F6-B858361608C1}" destId="{11C53B5F-E624-BF44-B520-DAED13B4F6FE}" srcOrd="1" destOrd="0" presId="urn:microsoft.com/office/officeart/2009/3/layout/StepUpProcess"/>
    <dgm:cxn modelId="{57F8F156-E250-C44C-82FA-A32B758305B4}" type="presParOf" srcId="{7D9EE9AF-CEB8-D44F-83F6-B858361608C1}" destId="{54F95798-F3D4-BA47-AB08-1FA44BB8932E}" srcOrd="2" destOrd="0" presId="urn:microsoft.com/office/officeart/2009/3/layout/StepUpProcess"/>
    <dgm:cxn modelId="{55FE6C01-9111-3B4F-809F-E52A39680854}" type="presParOf" srcId="{8D4D7314-8AA5-444E-A213-D039EFBF87BD}" destId="{7BBE51FF-A9B3-804E-B4AE-03F363DEA26C}" srcOrd="3" destOrd="0" presId="urn:microsoft.com/office/officeart/2009/3/layout/StepUpProcess"/>
    <dgm:cxn modelId="{8A4EA8EE-873D-A54D-8095-06D773AF5801}" type="presParOf" srcId="{7BBE51FF-A9B3-804E-B4AE-03F363DEA26C}" destId="{317A29E0-D9CB-6445-AC32-BE595A9EC8F1}" srcOrd="0" destOrd="0" presId="urn:microsoft.com/office/officeart/2009/3/layout/StepUpProcess"/>
    <dgm:cxn modelId="{5EE463AC-6811-604D-BBE1-58A250E6A8B7}" type="presParOf" srcId="{8D4D7314-8AA5-444E-A213-D039EFBF87BD}" destId="{CA5911F1-B843-8443-A51D-52C0990CC70C}" srcOrd="4" destOrd="0" presId="urn:microsoft.com/office/officeart/2009/3/layout/StepUpProcess"/>
    <dgm:cxn modelId="{D1B14355-CE7E-D042-A28E-10B9CA85130B}" type="presParOf" srcId="{CA5911F1-B843-8443-A51D-52C0990CC70C}" destId="{7E0AA67B-A21C-E547-BEB9-CBCB615266CE}" srcOrd="0" destOrd="0" presId="urn:microsoft.com/office/officeart/2009/3/layout/StepUpProcess"/>
    <dgm:cxn modelId="{A2D90641-FA02-C549-BC2B-6822404CB842}" type="presParOf" srcId="{CA5911F1-B843-8443-A51D-52C0990CC70C}" destId="{3F2DCC5B-FF73-2742-8513-733C91AE4034}" srcOrd="1" destOrd="0" presId="urn:microsoft.com/office/officeart/2009/3/layout/StepUpProcess"/>
    <dgm:cxn modelId="{F42534BB-30E4-1F4D-B904-2B3684A062CF}" type="presParOf" srcId="{CA5911F1-B843-8443-A51D-52C0990CC70C}" destId="{A2D74A29-9B4A-6547-9971-BE6CDB5C8605}" srcOrd="2" destOrd="0" presId="urn:microsoft.com/office/officeart/2009/3/layout/StepUpProcess"/>
    <dgm:cxn modelId="{8E27B6C0-2DC4-114C-A0B8-9BB52BF44D00}" type="presParOf" srcId="{8D4D7314-8AA5-444E-A213-D039EFBF87BD}" destId="{0D938F00-66FA-F84A-B86D-BF6C13E30B16}" srcOrd="5" destOrd="0" presId="urn:microsoft.com/office/officeart/2009/3/layout/StepUpProcess"/>
    <dgm:cxn modelId="{C5101208-7E3F-B34A-BD14-F9266CD83699}" type="presParOf" srcId="{0D938F00-66FA-F84A-B86D-BF6C13E30B16}" destId="{A3BE086B-A8C2-0E47-B45C-C52E3F30985B}" srcOrd="0" destOrd="0" presId="urn:microsoft.com/office/officeart/2009/3/layout/StepUpProcess"/>
    <dgm:cxn modelId="{A2A20246-5FED-AC4D-AA47-F61CAE9810B4}" type="presParOf" srcId="{8D4D7314-8AA5-444E-A213-D039EFBF87BD}" destId="{5A402C79-2DDC-D44D-AE20-C32A6362CB5B}" srcOrd="6" destOrd="0" presId="urn:microsoft.com/office/officeart/2009/3/layout/StepUpProcess"/>
    <dgm:cxn modelId="{090409BD-656F-F94C-B0C0-924B386795DF}" type="presParOf" srcId="{5A402C79-2DDC-D44D-AE20-C32A6362CB5B}" destId="{2914FDF4-FEBA-3B48-B039-A31466472A26}" srcOrd="0" destOrd="0" presId="urn:microsoft.com/office/officeart/2009/3/layout/StepUpProcess"/>
    <dgm:cxn modelId="{B930D52F-DFFF-8740-839E-0CA89A0582AA}" type="presParOf" srcId="{5A402C79-2DDC-D44D-AE20-C32A6362CB5B}" destId="{4D1C2F27-BC71-F341-9DE9-100D276F689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97BE2-D182-EB46-8BD4-EF657A22A6AA}">
      <dsp:nvSpPr>
        <dsp:cNvPr id="0" name=""/>
        <dsp:cNvSpPr/>
      </dsp:nvSpPr>
      <dsp:spPr>
        <a:xfrm rot="5400000">
          <a:off x="238" y="1413846"/>
          <a:ext cx="3097320" cy="3097796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64741F0-0E5D-2444-BAFF-BD9FC0AA5FF6}">
      <dsp:nvSpPr>
        <dsp:cNvPr id="0" name=""/>
        <dsp:cNvSpPr/>
      </dsp:nvSpPr>
      <dsp:spPr>
        <a:xfrm rot="16200000">
          <a:off x="3188016" y="1413846"/>
          <a:ext cx="3097320" cy="3097796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01800D3-45D8-A64A-9528-A6EC1F3D9359}">
      <dsp:nvSpPr>
        <dsp:cNvPr id="0" name=""/>
        <dsp:cNvSpPr/>
      </dsp:nvSpPr>
      <dsp:spPr>
        <a:xfrm>
          <a:off x="3554265" y="4104585"/>
          <a:ext cx="2351701" cy="619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/>
            <a:t>Grab by a prior dictionary</a:t>
          </a:r>
          <a:endParaRPr lang="zh-CN" altLang="en-US" sz="1700" kern="1200"/>
        </a:p>
      </dsp:txBody>
      <dsp:txXfrm>
        <a:off x="3554265" y="4104585"/>
        <a:ext cx="2351701" cy="619662"/>
      </dsp:txXfrm>
    </dsp:sp>
    <dsp:sp modelId="{2D258404-5E07-8549-A668-7897887E465F}">
      <dsp:nvSpPr>
        <dsp:cNvPr id="0" name=""/>
        <dsp:cNvSpPr/>
      </dsp:nvSpPr>
      <dsp:spPr>
        <a:xfrm rot="5400000">
          <a:off x="3088661" y="1413846"/>
          <a:ext cx="3097320" cy="3097796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71B29A-65AD-AF4D-97D8-1E7BBD01EED2}">
      <dsp:nvSpPr>
        <dsp:cNvPr id="0" name=""/>
        <dsp:cNvSpPr/>
      </dsp:nvSpPr>
      <dsp:spPr>
        <a:xfrm rot="16200000">
          <a:off x="6275503" y="1413846"/>
          <a:ext cx="3097320" cy="3097796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74B730C-E312-4246-92BC-37C14FDE965D}">
      <dsp:nvSpPr>
        <dsp:cNvPr id="0" name=""/>
        <dsp:cNvSpPr/>
      </dsp:nvSpPr>
      <dsp:spPr>
        <a:xfrm>
          <a:off x="6415860" y="4104585"/>
          <a:ext cx="2351701" cy="619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/>
            <a:t>matching</a:t>
          </a:r>
          <a:endParaRPr lang="zh-CN" altLang="en-US" sz="1700" kern="1200"/>
        </a:p>
      </dsp:txBody>
      <dsp:txXfrm>
        <a:off x="6415860" y="4104585"/>
        <a:ext cx="2351701" cy="619662"/>
      </dsp:txXfrm>
    </dsp:sp>
    <dsp:sp modelId="{9C75710E-D4AC-AB4F-8D1A-DCD44D759A48}">
      <dsp:nvSpPr>
        <dsp:cNvPr id="0" name=""/>
        <dsp:cNvSpPr/>
      </dsp:nvSpPr>
      <dsp:spPr>
        <a:xfrm>
          <a:off x="6584909" y="2326536"/>
          <a:ext cx="1419119" cy="141911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/>
            <a:t>A ranking list of words</a:t>
          </a:r>
          <a:endParaRPr lang="zh-CN" altLang="en-US" sz="1500" kern="1200"/>
        </a:p>
      </dsp:txBody>
      <dsp:txXfrm>
        <a:off x="6783075" y="2493881"/>
        <a:ext cx="818230" cy="1084429"/>
      </dsp:txXfrm>
    </dsp:sp>
    <dsp:sp modelId="{447AAFE0-AE87-1549-BA82-B3D24C447C38}">
      <dsp:nvSpPr>
        <dsp:cNvPr id="0" name=""/>
        <dsp:cNvSpPr/>
      </dsp:nvSpPr>
      <dsp:spPr>
        <a:xfrm>
          <a:off x="7607698" y="2326536"/>
          <a:ext cx="1419119" cy="1419119"/>
        </a:xfrm>
        <a:prstGeom prst="ellipse">
          <a:avLst/>
        </a:prstGeom>
        <a:solidFill>
          <a:schemeClr val="accent3">
            <a:alpha val="50000"/>
            <a:hueOff val="387228"/>
            <a:satOff val="14286"/>
            <a:lumOff val="-21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/>
            <a:t>A prior dictionary</a:t>
          </a:r>
          <a:endParaRPr lang="zh-CN" altLang="en-US" sz="1500" kern="1200" dirty="0"/>
        </a:p>
      </dsp:txBody>
      <dsp:txXfrm>
        <a:off x="8010421" y="2493881"/>
        <a:ext cx="818230" cy="1084429"/>
      </dsp:txXfrm>
    </dsp:sp>
    <dsp:sp modelId="{26370F52-790B-8842-B883-8EEF2F1F0C88}">
      <dsp:nvSpPr>
        <dsp:cNvPr id="0" name=""/>
        <dsp:cNvSpPr/>
      </dsp:nvSpPr>
      <dsp:spPr>
        <a:xfrm>
          <a:off x="893413" y="1884277"/>
          <a:ext cx="981413" cy="981436"/>
        </a:xfrm>
        <a:prstGeom prst="ellipse">
          <a:avLst/>
        </a:prstGeom>
        <a:solidFill>
          <a:schemeClr val="accent3">
            <a:alpha val="50000"/>
            <a:hueOff val="774457"/>
            <a:satOff val="28571"/>
            <a:lumOff val="-42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kern="1200" baseline="0">
              <a:solidFill>
                <a:schemeClr val="tx1"/>
              </a:solidFill>
            </a:rPr>
            <a:t>sentences</a:t>
          </a:r>
          <a:endParaRPr lang="zh-CN" altLang="en-US" sz="1100" kern="1200" baseline="0">
            <a:solidFill>
              <a:schemeClr val="tx1"/>
            </a:solidFill>
          </a:endParaRPr>
        </a:p>
      </dsp:txBody>
      <dsp:txXfrm>
        <a:off x="1037138" y="2028005"/>
        <a:ext cx="693963" cy="693980"/>
      </dsp:txXfrm>
    </dsp:sp>
    <dsp:sp modelId="{4EED83E8-7E0B-1F42-98A5-DC418E39DD98}">
      <dsp:nvSpPr>
        <dsp:cNvPr id="0" name=""/>
        <dsp:cNvSpPr/>
      </dsp:nvSpPr>
      <dsp:spPr>
        <a:xfrm>
          <a:off x="531452" y="2704801"/>
          <a:ext cx="482077" cy="481885"/>
        </a:xfrm>
        <a:prstGeom prst="ellipse">
          <a:avLst/>
        </a:prstGeom>
        <a:solidFill>
          <a:schemeClr val="accent3">
            <a:alpha val="50000"/>
            <a:hueOff val="1161685"/>
            <a:satOff val="42857"/>
            <a:lumOff val="-63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17259F9-6AFB-774D-84CD-8EC22941C1AE}">
      <dsp:nvSpPr>
        <dsp:cNvPr id="0" name=""/>
        <dsp:cNvSpPr/>
      </dsp:nvSpPr>
      <dsp:spPr>
        <a:xfrm>
          <a:off x="1955365" y="2077329"/>
          <a:ext cx="280502" cy="280319"/>
        </a:xfrm>
        <a:prstGeom prst="ellipse">
          <a:avLst/>
        </a:prstGeom>
        <a:solidFill>
          <a:schemeClr val="accent3">
            <a:alpha val="50000"/>
            <a:hueOff val="1548914"/>
            <a:satOff val="57143"/>
            <a:lumOff val="-84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14D7109-A5F2-1147-ACAD-C057E1B0D750}">
      <dsp:nvSpPr>
        <dsp:cNvPr id="0" name=""/>
        <dsp:cNvSpPr/>
      </dsp:nvSpPr>
      <dsp:spPr>
        <a:xfrm>
          <a:off x="1851125" y="2470457"/>
          <a:ext cx="981413" cy="981436"/>
        </a:xfrm>
        <a:prstGeom prst="ellipse">
          <a:avLst/>
        </a:prstGeom>
        <a:solidFill>
          <a:schemeClr val="accent3">
            <a:alpha val="50000"/>
            <a:hueOff val="1936142"/>
            <a:satOff val="71429"/>
            <a:lumOff val="-105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kern="1200"/>
            <a:t>sentences</a:t>
          </a:r>
          <a:endParaRPr lang="zh-CN" altLang="en-US" sz="1100" kern="1200"/>
        </a:p>
      </dsp:txBody>
      <dsp:txXfrm>
        <a:off x="1994850" y="2614185"/>
        <a:ext cx="693963" cy="693980"/>
      </dsp:txXfrm>
    </dsp:sp>
    <dsp:sp modelId="{0C5960A9-751A-824E-9977-B58BB6A1F066}">
      <dsp:nvSpPr>
        <dsp:cNvPr id="0" name=""/>
        <dsp:cNvSpPr/>
      </dsp:nvSpPr>
      <dsp:spPr>
        <a:xfrm>
          <a:off x="1953754" y="3511916"/>
          <a:ext cx="280502" cy="280319"/>
        </a:xfrm>
        <a:prstGeom prst="ellipse">
          <a:avLst/>
        </a:prstGeom>
        <a:solidFill>
          <a:schemeClr val="accent3">
            <a:alpha val="50000"/>
            <a:hueOff val="2323371"/>
            <a:satOff val="85714"/>
            <a:lumOff val="-126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6E3C854-3D7B-F64C-A5D3-1FE0DF989509}">
      <dsp:nvSpPr>
        <dsp:cNvPr id="0" name=""/>
        <dsp:cNvSpPr/>
      </dsp:nvSpPr>
      <dsp:spPr>
        <a:xfrm>
          <a:off x="910901" y="3031308"/>
          <a:ext cx="981413" cy="981436"/>
        </a:xfrm>
        <a:prstGeom prst="ellipse">
          <a:avLst/>
        </a:prstGeom>
        <a:solidFill>
          <a:schemeClr val="accent3">
            <a:alpha val="50000"/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kern="1200"/>
            <a:t>sentences</a:t>
          </a:r>
          <a:endParaRPr lang="zh-CN" altLang="en-US" sz="1100" kern="1200"/>
        </a:p>
      </dsp:txBody>
      <dsp:txXfrm>
        <a:off x="1054626" y="3175036"/>
        <a:ext cx="693963" cy="693980"/>
      </dsp:txXfrm>
    </dsp:sp>
    <dsp:sp modelId="{535E751F-8E68-E347-9DAE-8BFF5E1FCD1F}">
      <dsp:nvSpPr>
        <dsp:cNvPr id="0" name=""/>
        <dsp:cNvSpPr/>
      </dsp:nvSpPr>
      <dsp:spPr>
        <a:xfrm>
          <a:off x="3768819" y="2111785"/>
          <a:ext cx="1809000" cy="180867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>
              <a:solidFill>
                <a:schemeClr val="tx1"/>
              </a:solidFill>
            </a:rPr>
            <a:t>Words</a:t>
          </a:r>
          <a:endParaRPr lang="zh-CN" altLang="en-US" sz="1700" kern="1200">
            <a:solidFill>
              <a:schemeClr val="tx1"/>
            </a:solidFill>
          </a:endParaRPr>
        </a:p>
      </dsp:txBody>
      <dsp:txXfrm>
        <a:off x="4033741" y="2376659"/>
        <a:ext cx="1279156" cy="1278925"/>
      </dsp:txXfrm>
    </dsp:sp>
    <dsp:sp modelId="{92C92A8C-565C-A547-B47E-913EED49B63C}">
      <dsp:nvSpPr>
        <dsp:cNvPr id="0" name=""/>
        <dsp:cNvSpPr/>
      </dsp:nvSpPr>
      <dsp:spPr>
        <a:xfrm>
          <a:off x="582067" y="4104585"/>
          <a:ext cx="2351701" cy="619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/>
            <a:t>Machine reading</a:t>
          </a:r>
          <a:endParaRPr lang="zh-CN" altLang="en-US" sz="1700" kern="1200"/>
        </a:p>
      </dsp:txBody>
      <dsp:txXfrm>
        <a:off x="582067" y="4104585"/>
        <a:ext cx="2351701" cy="6196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F4C48-0855-C24C-A595-D2D7B8DC2D07}">
      <dsp:nvSpPr>
        <dsp:cNvPr id="0" name=""/>
        <dsp:cNvSpPr/>
      </dsp:nvSpPr>
      <dsp:spPr>
        <a:xfrm rot="5400000">
          <a:off x="337560" y="1407476"/>
          <a:ext cx="1001203" cy="1665980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C31D9-20FA-2047-B24A-D32A4B37978E}">
      <dsp:nvSpPr>
        <dsp:cNvPr id="0" name=""/>
        <dsp:cNvSpPr/>
      </dsp:nvSpPr>
      <dsp:spPr>
        <a:xfrm>
          <a:off x="170434" y="1905246"/>
          <a:ext cx="1504056" cy="1318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/>
            <a:t>Grab a sentence</a:t>
          </a:r>
          <a:endParaRPr lang="zh-CN" altLang="en-US" sz="1800" kern="1200"/>
        </a:p>
      </dsp:txBody>
      <dsp:txXfrm>
        <a:off x="170434" y="1905246"/>
        <a:ext cx="1504056" cy="1318393"/>
      </dsp:txXfrm>
    </dsp:sp>
    <dsp:sp modelId="{A29C06A4-3331-A946-AE38-11919911863B}">
      <dsp:nvSpPr>
        <dsp:cNvPr id="0" name=""/>
        <dsp:cNvSpPr/>
      </dsp:nvSpPr>
      <dsp:spPr>
        <a:xfrm>
          <a:off x="1390706" y="1284825"/>
          <a:ext cx="283784" cy="283784"/>
        </a:xfrm>
        <a:prstGeom prst="triangle">
          <a:avLst>
            <a:gd name="adj" fmla="val 100000"/>
          </a:avLst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368C3-5623-3842-BECA-C31B14620FFE}">
      <dsp:nvSpPr>
        <dsp:cNvPr id="0" name=""/>
        <dsp:cNvSpPr/>
      </dsp:nvSpPr>
      <dsp:spPr>
        <a:xfrm rot="5400000">
          <a:off x="2178819" y="951855"/>
          <a:ext cx="1001203" cy="1665980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53B5F-E624-BF44-B520-DAED13B4F6FE}">
      <dsp:nvSpPr>
        <dsp:cNvPr id="0" name=""/>
        <dsp:cNvSpPr/>
      </dsp:nvSpPr>
      <dsp:spPr>
        <a:xfrm>
          <a:off x="2011693" y="1449624"/>
          <a:ext cx="1504056" cy="1318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/>
            <a:t>Assume as many as possible ways to segment</a:t>
          </a:r>
          <a:endParaRPr lang="zh-CN" altLang="en-US" sz="1800" kern="1200"/>
        </a:p>
      </dsp:txBody>
      <dsp:txXfrm>
        <a:off x="2011693" y="1449624"/>
        <a:ext cx="1504056" cy="1318393"/>
      </dsp:txXfrm>
    </dsp:sp>
    <dsp:sp modelId="{54F95798-F3D4-BA47-AB08-1FA44BB8932E}">
      <dsp:nvSpPr>
        <dsp:cNvPr id="0" name=""/>
        <dsp:cNvSpPr/>
      </dsp:nvSpPr>
      <dsp:spPr>
        <a:xfrm>
          <a:off x="3231965" y="829204"/>
          <a:ext cx="283784" cy="283784"/>
        </a:xfrm>
        <a:prstGeom prst="triangle">
          <a:avLst>
            <a:gd name="adj" fmla="val 10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0AA67B-A21C-E547-BEB9-CBCB615266CE}">
      <dsp:nvSpPr>
        <dsp:cNvPr id="0" name=""/>
        <dsp:cNvSpPr/>
      </dsp:nvSpPr>
      <dsp:spPr>
        <a:xfrm rot="5400000">
          <a:off x="4020078" y="496234"/>
          <a:ext cx="1001203" cy="1665980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2DCC5B-FF73-2742-8513-733C91AE4034}">
      <dsp:nvSpPr>
        <dsp:cNvPr id="0" name=""/>
        <dsp:cNvSpPr/>
      </dsp:nvSpPr>
      <dsp:spPr>
        <a:xfrm>
          <a:off x="3852952" y="994003"/>
          <a:ext cx="1504056" cy="1318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/>
            <a:t>Share these segmentations to other sentences</a:t>
          </a:r>
          <a:endParaRPr lang="zh-CN" altLang="en-US" sz="1800" kern="1200"/>
        </a:p>
      </dsp:txBody>
      <dsp:txXfrm>
        <a:off x="3852952" y="994003"/>
        <a:ext cx="1504056" cy="1318393"/>
      </dsp:txXfrm>
    </dsp:sp>
    <dsp:sp modelId="{A2D74A29-9B4A-6547-9971-BE6CDB5C8605}">
      <dsp:nvSpPr>
        <dsp:cNvPr id="0" name=""/>
        <dsp:cNvSpPr/>
      </dsp:nvSpPr>
      <dsp:spPr>
        <a:xfrm>
          <a:off x="5073224" y="373582"/>
          <a:ext cx="283784" cy="283784"/>
        </a:xfrm>
        <a:prstGeom prst="triangle">
          <a:avLst>
            <a:gd name="adj" fmla="val 100000"/>
          </a:avLst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14FDF4-FEBA-3B48-B039-A31466472A26}">
      <dsp:nvSpPr>
        <dsp:cNvPr id="0" name=""/>
        <dsp:cNvSpPr/>
      </dsp:nvSpPr>
      <dsp:spPr>
        <a:xfrm rot="5400000">
          <a:off x="5861337" y="40612"/>
          <a:ext cx="1001203" cy="1665980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C2F27-BC71-F341-9DE9-100D276F6890}">
      <dsp:nvSpPr>
        <dsp:cNvPr id="0" name=""/>
        <dsp:cNvSpPr/>
      </dsp:nvSpPr>
      <dsp:spPr>
        <a:xfrm>
          <a:off x="5694211" y="538382"/>
          <a:ext cx="1504056" cy="1318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/>
            <a:t>Acquire the highest likelihood</a:t>
          </a:r>
          <a:endParaRPr lang="zh-CN" altLang="en-US" sz="1800" kern="1200"/>
        </a:p>
      </dsp:txBody>
      <dsp:txXfrm>
        <a:off x="5694211" y="538382"/>
        <a:ext cx="1504056" cy="1318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63947-09EA-0E44-9CAA-29EF5249E4D3}" type="datetimeFigureOut">
              <a:rPr kumimoji="1" lang="zh-CN" altLang="en-US" smtClean="0"/>
              <a:t>2018/3/13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7D218-8062-3243-86FF-23095260DBC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1333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Universally: important, but share some data. After, my challenges and choices on 2 aspects</a:t>
            </a:r>
          </a:p>
        </p:txBody>
      </p:sp>
    </p:spTree>
    <p:extLst>
      <p:ext uri="{BB962C8B-B14F-4D97-AF65-F5344CB8AC3E}">
        <p14:creationId xmlns:p14="http://schemas.microsoft.com/office/powerpoint/2010/main" val="801104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One hand: RDA, the other hand: original</a:t>
            </a:r>
          </a:p>
        </p:txBody>
      </p:sp>
    </p:spTree>
    <p:extLst>
      <p:ext uri="{BB962C8B-B14F-4D97-AF65-F5344CB8AC3E}">
        <p14:creationId xmlns:p14="http://schemas.microsoft.com/office/powerpoint/2010/main" val="1405686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One hand: RDA, the other hand: original</a:t>
            </a:r>
          </a:p>
        </p:txBody>
      </p:sp>
    </p:spTree>
    <p:extLst>
      <p:ext uri="{BB962C8B-B14F-4D97-AF65-F5344CB8AC3E}">
        <p14:creationId xmlns:p14="http://schemas.microsoft.com/office/powerpoint/2010/main" val="1610178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One hand: RDA, the other hand: original</a:t>
            </a:r>
          </a:p>
        </p:txBody>
      </p:sp>
    </p:spTree>
    <p:extLst>
      <p:ext uri="{BB962C8B-B14F-4D97-AF65-F5344CB8AC3E}">
        <p14:creationId xmlns:p14="http://schemas.microsoft.com/office/powerpoint/2010/main" val="2281201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One hand: RDA, the other hand: original</a:t>
            </a:r>
          </a:p>
        </p:txBody>
      </p:sp>
    </p:spTree>
    <p:extLst>
      <p:ext uri="{BB962C8B-B14F-4D97-AF65-F5344CB8AC3E}">
        <p14:creationId xmlns:p14="http://schemas.microsoft.com/office/powerpoint/2010/main" val="3523570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F0D0-666B-8944-8A96-577E70609820}" type="datetimeFigureOut">
              <a:rPr kumimoji="1" lang="zh-CN" altLang="en-US" smtClean="0"/>
              <a:t>2018/3/13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9CDF-F080-F24A-A899-929F787ED46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14611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F0D0-666B-8944-8A96-577E70609820}" type="datetimeFigureOut">
              <a:rPr kumimoji="1" lang="zh-CN" altLang="en-US" smtClean="0"/>
              <a:t>2018/3/13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9CDF-F080-F24A-A899-929F787ED46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397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F0D0-666B-8944-8A96-577E70609820}" type="datetimeFigureOut">
              <a:rPr kumimoji="1" lang="zh-CN" altLang="en-US" smtClean="0"/>
              <a:t>2018/3/13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9CDF-F080-F24A-A899-929F787ED46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97588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pic" idx="13"/>
          </p:nvPr>
        </p:nvSpPr>
        <p:spPr>
          <a:xfrm>
            <a:off x="0" y="0"/>
            <a:ext cx="6036469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xfrm>
            <a:off x="6584156" y="1107281"/>
            <a:ext cx="5060157" cy="1271"/>
          </a:xfrm>
          <a:prstGeom prst="rect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/>
          <a:lstStyle>
            <a:lvl1pPr marL="0" indent="0" defTabSz="321457">
              <a:spcBef>
                <a:spcPts val="0"/>
              </a:spcBef>
              <a:buSzTx/>
              <a:buFontTx/>
              <a:buNone/>
              <a:defRPr sz="1200">
                <a:latin typeface="+mn-lt"/>
                <a:ea typeface="+mn-ea"/>
                <a:cs typeface="+mn-cs"/>
                <a:sym typeface="Helvetica"/>
              </a:defRPr>
            </a:lvl1pPr>
            <a:lvl2pPr marL="579664" indent="-122464" defTabSz="321457">
              <a:spcBef>
                <a:spcPts val="0"/>
              </a:spcBef>
              <a:buFontTx/>
              <a:defRPr sz="1200">
                <a:latin typeface="+mn-lt"/>
                <a:ea typeface="+mn-ea"/>
                <a:cs typeface="+mn-cs"/>
                <a:sym typeface="Helvetica"/>
              </a:defRPr>
            </a:lvl2pPr>
            <a:lvl3pPr marL="1028700" indent="-114300" defTabSz="321457">
              <a:spcBef>
                <a:spcPts val="0"/>
              </a:spcBef>
              <a:buFontTx/>
              <a:defRPr sz="1200">
                <a:latin typeface="+mn-lt"/>
                <a:ea typeface="+mn-ea"/>
                <a:cs typeface="+mn-cs"/>
                <a:sym typeface="Helvetica"/>
              </a:defRPr>
            </a:lvl3pPr>
            <a:lvl4pPr marL="1508760" indent="-137160" defTabSz="321457">
              <a:spcBef>
                <a:spcPts val="0"/>
              </a:spcBef>
              <a:buFontTx/>
              <a:defRPr sz="1200">
                <a:latin typeface="+mn-lt"/>
                <a:ea typeface="+mn-ea"/>
                <a:cs typeface="+mn-cs"/>
                <a:sym typeface="Helvetica"/>
              </a:defRPr>
            </a:lvl4pPr>
            <a:lvl5pPr marL="1965960" indent="-137160" defTabSz="321457">
              <a:spcBef>
                <a:spcPts val="0"/>
              </a:spcBef>
              <a:buFontTx/>
              <a:defRPr sz="12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6584156" y="508992"/>
            <a:ext cx="5060157" cy="50899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sz="half" idx="14"/>
          </p:nvPr>
        </p:nvSpPr>
        <p:spPr>
          <a:xfrm>
            <a:off x="6584156" y="1268015"/>
            <a:ext cx="5060157" cy="5080994"/>
          </a:xfrm>
          <a:prstGeom prst="rect">
            <a:avLst/>
          </a:prstGeom>
        </p:spPr>
        <p:txBody>
          <a:bodyPr/>
          <a:lstStyle>
            <a:lvl1pPr marL="285740" indent="-285740">
              <a:spcBef>
                <a:spcPts val="400"/>
              </a:spcBef>
              <a:defRPr sz="2000"/>
            </a:lvl1pPr>
          </a:lstStyle>
          <a:p>
            <a:pPr marL="285740" indent="-285740">
              <a:spcBef>
                <a:spcPts val="400"/>
              </a:spcBef>
              <a:defRPr sz="2000"/>
            </a:pPr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653095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708572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pattFill prst="pct5">
          <a:fgClr>
            <a:schemeClr val="tx2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467172" y="334455"/>
            <a:ext cx="5643668" cy="586316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2667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sz="2667"/>
              <a:t>CLICK</a:t>
            </a:r>
            <a:r>
              <a:rPr kumimoji="1" lang="zh-CN" altLang="en-US" sz="2667"/>
              <a:t> </a:t>
            </a:r>
            <a:r>
              <a:rPr kumimoji="1" lang="en-US" altLang="zh-CN" sz="2667"/>
              <a:t>HERE</a:t>
            </a:r>
            <a:r>
              <a:rPr kumimoji="1" lang="zh-CN" altLang="en-US" sz="2667"/>
              <a:t> </a:t>
            </a:r>
            <a:r>
              <a:rPr kumimoji="1" lang="en-US" altLang="zh-CN" sz="2667"/>
              <a:t>TO</a:t>
            </a:r>
            <a:r>
              <a:rPr kumimoji="1" lang="zh-CN" altLang="en-US" sz="2667"/>
              <a:t> </a:t>
            </a:r>
            <a:r>
              <a:rPr kumimoji="1" lang="en-US" altLang="zh-CN" sz="2667"/>
              <a:t>ADD</a:t>
            </a:r>
            <a:r>
              <a:rPr kumimoji="1" lang="zh-CN" altLang="en-US" sz="2667"/>
              <a:t> </a:t>
            </a:r>
            <a:r>
              <a:rPr kumimoji="1" lang="en-US" altLang="zh-CN" sz="2667"/>
              <a:t>YOUR</a:t>
            </a:r>
            <a:r>
              <a:rPr kumimoji="1" lang="zh-CN" altLang="en-US" sz="2667"/>
              <a:t> </a:t>
            </a:r>
            <a:r>
              <a:rPr kumimoji="1" lang="en-US" altLang="zh-CN" sz="2667"/>
              <a:t>TITLE</a:t>
            </a:r>
            <a:endParaRPr kumimoji="1"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1" hasCustomPrompt="1"/>
          </p:nvPr>
        </p:nvSpPr>
        <p:spPr>
          <a:xfrm>
            <a:off x="11207669" y="6094894"/>
            <a:ext cx="678787" cy="586316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667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/>
              <a:t>01</a:t>
            </a:r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467171" y="273498"/>
            <a:ext cx="1800314" cy="60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06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half" idx="1"/>
          </p:nvPr>
        </p:nvSpPr>
        <p:spPr>
          <a:xfrm>
            <a:off x="0" y="3812977"/>
            <a:ext cx="12192000" cy="2536035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702127" indent="-244927" algn="ctr">
              <a:spcBef>
                <a:spcPts val="0"/>
              </a:spcBef>
              <a:buFontTx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1143000" indent="-228600" algn="ctr">
              <a:spcBef>
                <a:spcPts val="0"/>
              </a:spcBef>
              <a:buFontTx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1645920" indent="-274319" algn="ctr">
              <a:spcBef>
                <a:spcPts val="0"/>
              </a:spcBef>
              <a:buFontTx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2103120" indent="-274320" algn="ctr">
              <a:spcBef>
                <a:spcPts val="0"/>
              </a:spcBef>
              <a:buFontTx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hape 112"/>
          <p:cNvSpPr>
            <a:spLocks noGrp="1"/>
          </p:cNvSpPr>
          <p:nvPr>
            <p:ph type="body" sz="quarter" idx="14"/>
          </p:nvPr>
        </p:nvSpPr>
        <p:spPr>
          <a:xfrm rot="10800000">
            <a:off x="535780" y="5357810"/>
            <a:ext cx="11132347" cy="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/>
          <a:lstStyle>
            <a:lvl1pPr marL="137160" indent="-137160" defTabSz="365760">
              <a:spcBef>
                <a:spcPts val="200"/>
              </a:spcBef>
              <a:defRPr sz="1280"/>
            </a:lvl1pPr>
          </a:lstStyle>
          <a:p>
            <a:pPr marL="137160" indent="-137160" defTabSz="365760">
              <a:spcBef>
                <a:spcPts val="200"/>
              </a:spcBef>
              <a:defRPr sz="1280"/>
            </a:pPr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535782" y="3911204"/>
            <a:ext cx="11120439" cy="1553769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defRPr sz="85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5"/>
          </p:nvPr>
        </p:nvSpPr>
        <p:spPr>
          <a:xfrm>
            <a:off x="535781" y="5393531"/>
            <a:ext cx="11120439" cy="86618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xfrm>
            <a:off x="11351694" y="6447149"/>
            <a:ext cx="275071" cy="2769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74032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9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F0D0-666B-8944-8A96-577E70609820}" type="datetimeFigureOut">
              <a:rPr kumimoji="1" lang="zh-CN" altLang="en-US" smtClean="0"/>
              <a:t>2018/3/13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9CDF-F080-F24A-A899-929F787ED46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47508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6193368" y="1535113"/>
            <a:ext cx="5389033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609598" y="1435101"/>
            <a:ext cx="4011089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4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2389718" y="612775"/>
            <a:ext cx="7315204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2389718" y="5367338"/>
            <a:ext cx="7315204" cy="8048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8839200" y="274639"/>
            <a:ext cx="2743200" cy="585152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58515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half" idx="1"/>
          </p:nvPr>
        </p:nvSpPr>
        <p:spPr>
          <a:xfrm>
            <a:off x="0" y="3812977"/>
            <a:ext cx="12192000" cy="2536035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702127" indent="-244927" algn="ctr">
              <a:spcBef>
                <a:spcPts val="0"/>
              </a:spcBef>
              <a:buFontTx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1143000" indent="-228600" algn="ctr">
              <a:spcBef>
                <a:spcPts val="0"/>
              </a:spcBef>
              <a:buFontTx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1645920" indent="-274319" algn="ctr">
              <a:spcBef>
                <a:spcPts val="0"/>
              </a:spcBef>
              <a:buFontTx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2103120" indent="-274320" algn="ctr">
              <a:spcBef>
                <a:spcPts val="0"/>
              </a:spcBef>
              <a:buFontTx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hape 112"/>
          <p:cNvSpPr>
            <a:spLocks noGrp="1"/>
          </p:cNvSpPr>
          <p:nvPr>
            <p:ph type="body" sz="quarter" idx="14"/>
          </p:nvPr>
        </p:nvSpPr>
        <p:spPr>
          <a:xfrm rot="10800000">
            <a:off x="535780" y="5357810"/>
            <a:ext cx="11132347" cy="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/>
          <a:lstStyle>
            <a:lvl1pPr marL="137160" indent="-137160" defTabSz="365760">
              <a:spcBef>
                <a:spcPts val="200"/>
              </a:spcBef>
              <a:defRPr sz="1280"/>
            </a:lvl1pPr>
          </a:lstStyle>
          <a:p>
            <a:pPr marL="137160" indent="-137160" defTabSz="365760">
              <a:spcBef>
                <a:spcPts val="200"/>
              </a:spcBef>
              <a:defRPr sz="1280"/>
            </a:pPr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535782" y="3911204"/>
            <a:ext cx="11120439" cy="1553769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defRPr sz="85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5"/>
          </p:nvPr>
        </p:nvSpPr>
        <p:spPr>
          <a:xfrm>
            <a:off x="535781" y="5393531"/>
            <a:ext cx="11120439" cy="86618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xfrm>
            <a:off x="11351694" y="6447149"/>
            <a:ext cx="275071" cy="2769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pic" idx="13"/>
          </p:nvPr>
        </p:nvSpPr>
        <p:spPr>
          <a:xfrm>
            <a:off x="0" y="0"/>
            <a:ext cx="6036469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xfrm>
            <a:off x="6584156" y="1107280"/>
            <a:ext cx="5060160" cy="1273"/>
          </a:xfrm>
          <a:prstGeom prst="rect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/>
          <a:lstStyle>
            <a:lvl1pPr marL="0" indent="0" defTabSz="321457">
              <a:spcBef>
                <a:spcPts val="0"/>
              </a:spcBef>
              <a:buSzTx/>
              <a:buFontTx/>
              <a:buNone/>
              <a:defRPr sz="1200">
                <a:latin typeface="+mn-lt"/>
                <a:ea typeface="+mn-ea"/>
                <a:cs typeface="+mn-cs"/>
                <a:sym typeface="Helvetica"/>
              </a:defRPr>
            </a:lvl1pPr>
            <a:lvl2pPr marL="579663" indent="-122463" defTabSz="321457">
              <a:spcBef>
                <a:spcPts val="0"/>
              </a:spcBef>
              <a:buFontTx/>
              <a:defRPr sz="1200">
                <a:latin typeface="+mn-lt"/>
                <a:ea typeface="+mn-ea"/>
                <a:cs typeface="+mn-cs"/>
                <a:sym typeface="Helvetica"/>
              </a:defRPr>
            </a:lvl2pPr>
            <a:lvl3pPr marL="1028700" indent="-114300" defTabSz="321457">
              <a:spcBef>
                <a:spcPts val="0"/>
              </a:spcBef>
              <a:buFontTx/>
              <a:defRPr sz="1200">
                <a:latin typeface="+mn-lt"/>
                <a:ea typeface="+mn-ea"/>
                <a:cs typeface="+mn-cs"/>
                <a:sym typeface="Helvetica"/>
              </a:defRPr>
            </a:lvl3pPr>
            <a:lvl4pPr marL="1508760" indent="-137160" defTabSz="321457">
              <a:spcBef>
                <a:spcPts val="0"/>
              </a:spcBef>
              <a:buFontTx/>
              <a:defRPr sz="1200">
                <a:latin typeface="+mn-lt"/>
                <a:ea typeface="+mn-ea"/>
                <a:cs typeface="+mn-cs"/>
                <a:sym typeface="Helvetica"/>
              </a:defRPr>
            </a:lvl4pPr>
            <a:lvl5pPr marL="1965960" indent="-137160" defTabSz="321457">
              <a:spcBef>
                <a:spcPts val="0"/>
              </a:spcBef>
              <a:buFontTx/>
              <a:defRPr sz="12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6584156" y="508990"/>
            <a:ext cx="5060160" cy="50899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sz="half" idx="14"/>
          </p:nvPr>
        </p:nvSpPr>
        <p:spPr>
          <a:xfrm>
            <a:off x="6584156" y="1268013"/>
            <a:ext cx="5060160" cy="508099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F0D0-666B-8944-8A96-577E70609820}" type="datetimeFigureOut">
              <a:rPr kumimoji="1" lang="zh-CN" altLang="en-US" smtClean="0"/>
              <a:t>2018/3/13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9CDF-F080-F24A-A899-929F787ED46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3599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F0D0-666B-8944-8A96-577E70609820}" type="datetimeFigureOut">
              <a:rPr kumimoji="1" lang="zh-CN" altLang="en-US" smtClean="0"/>
              <a:t>2018/3/13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9CDF-F080-F24A-A899-929F787ED46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F0D0-666B-8944-8A96-577E70609820}" type="datetimeFigureOut">
              <a:rPr kumimoji="1" lang="zh-CN" altLang="en-US" smtClean="0"/>
              <a:t>2018/3/13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9CDF-F080-F24A-A899-929F787ED46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400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F0D0-666B-8944-8A96-577E70609820}" type="datetimeFigureOut">
              <a:rPr kumimoji="1" lang="zh-CN" altLang="en-US" smtClean="0"/>
              <a:t>2018/3/13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9CDF-F080-F24A-A899-929F787ED46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4016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F0D0-666B-8944-8A96-577E70609820}" type="datetimeFigureOut">
              <a:rPr kumimoji="1" lang="zh-CN" altLang="en-US" smtClean="0"/>
              <a:t>2018/3/13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9CDF-F080-F24A-A899-929F787ED46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2399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F0D0-666B-8944-8A96-577E70609820}" type="datetimeFigureOut">
              <a:rPr kumimoji="1" lang="zh-CN" altLang="en-US" smtClean="0"/>
              <a:t>2018/3/13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9CDF-F080-F24A-A899-929F787ED46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0751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F0D0-666B-8944-8A96-577E70609820}" type="datetimeFigureOut">
              <a:rPr kumimoji="1" lang="zh-CN" altLang="en-US" smtClean="0"/>
              <a:t>2018/3/13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9CDF-F080-F24A-A899-929F787ED46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48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3F0D0-666B-8944-8A96-577E70609820}" type="datetimeFigureOut">
              <a:rPr kumimoji="1" lang="zh-CN" altLang="en-US" smtClean="0"/>
              <a:t>2018/3/13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09CDF-F080-F24A-A899-929F787ED46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5744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77" r:id="rId14"/>
    <p:sldLayoutId id="214748367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307331" y="6400416"/>
            <a:ext cx="275071" cy="27699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hangingPunct="0"/>
            <a:fld id="{86CB4B4D-7CA3-9044-876B-883B54F8677D}" type="slidenum">
              <a:rPr kern="0"/>
              <a:pPr hangingPunct="0"/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50278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118295074_2675x2907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94" t="7974" r="115" b="23208"/>
          <a:stretch>
            <a:fillRect/>
          </a:stretch>
        </p:blipFill>
        <p:spPr>
          <a:xfrm>
            <a:off x="0" y="-3"/>
            <a:ext cx="12192000" cy="6858004"/>
          </a:xfrm>
          <a:prstGeom prst="rect">
            <a:avLst/>
          </a:prstGeom>
        </p:spPr>
      </p:pic>
      <p:sp>
        <p:nvSpPr>
          <p:cNvPr id="136" name="Shape 136"/>
          <p:cNvSpPr>
            <a:spLocks noGrp="1"/>
          </p:cNvSpPr>
          <p:nvPr>
            <p:ph type="body" sz="half" idx="1"/>
          </p:nvPr>
        </p:nvSpPr>
        <p:spPr>
          <a:xfrm>
            <a:off x="0" y="3812977"/>
            <a:ext cx="12192000" cy="253603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body" idx="15"/>
          </p:nvPr>
        </p:nvSpPr>
        <p:spPr>
          <a:xfrm>
            <a:off x="1659468" y="5486399"/>
            <a:ext cx="10286999" cy="8661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 fontScale="62500" lnSpcReduction="20000"/>
          </a:bodyPr>
          <a:lstStyle/>
          <a:p>
            <a:pPr marL="0" lvl="0" indent="0" algn="r" defTabSz="283417">
              <a:lnSpc>
                <a:spcPct val="150000"/>
              </a:lnSpc>
              <a:spcBef>
                <a:spcPts val="100"/>
              </a:spcBef>
              <a:buSzTx/>
              <a:buNone/>
              <a:defRPr sz="3312">
                <a:solidFill>
                  <a:srgbClr val="747676"/>
                </a:solidFill>
                <a:latin typeface="Angsana New"/>
                <a:ea typeface="Angsana New"/>
                <a:cs typeface="Angsana New"/>
                <a:sym typeface="Angsana New"/>
              </a:defRPr>
            </a:pPr>
            <a:r>
              <a:rPr lang="en-US" altLang="zh-CN" sz="2700">
                <a:solidFill>
                  <a:srgbClr val="747676"/>
                </a:solidFill>
                <a:latin typeface="Angsana New"/>
                <a:ea typeface="Angsana New"/>
                <a:cs typeface="Angsana New"/>
                <a:sym typeface="Arial Unicode MS"/>
              </a:rPr>
              <a:t>Anlin Yang, East Asian Cataloging Librarian</a:t>
            </a:r>
          </a:p>
          <a:p>
            <a:pPr marL="0" lvl="0" indent="0" algn="r" defTabSz="283417">
              <a:lnSpc>
                <a:spcPct val="150000"/>
              </a:lnSpc>
              <a:spcBef>
                <a:spcPts val="100"/>
              </a:spcBef>
              <a:buSzTx/>
              <a:buNone/>
              <a:defRPr sz="3312">
                <a:solidFill>
                  <a:srgbClr val="747676"/>
                </a:solidFill>
                <a:latin typeface="Angsana New"/>
                <a:ea typeface="Angsana New"/>
                <a:cs typeface="Angsana New"/>
                <a:sym typeface="Angsana New"/>
              </a:defRPr>
            </a:pPr>
            <a:r>
              <a:rPr lang="en-US" altLang="zh-CN" sz="2700">
                <a:solidFill>
                  <a:srgbClr val="747676"/>
                </a:solidFill>
                <a:latin typeface="Angsana New"/>
                <a:ea typeface="Angsana New"/>
                <a:cs typeface="Angsana New"/>
                <a:sym typeface="Arial Unicode MS"/>
              </a:rPr>
              <a:t>University of Iowa Libraries</a:t>
            </a:r>
            <a:r>
              <a:rPr lang="en-US" altLang="zh-CN" sz="2700">
                <a:solidFill>
                  <a:srgbClr val="747676"/>
                </a:solidFill>
                <a:latin typeface="Angsana New"/>
                <a:ea typeface="Angsana New"/>
                <a:cs typeface="Angsana New"/>
                <a:sym typeface="Angsana New"/>
              </a:rPr>
              <a:t>  </a:t>
            </a:r>
          </a:p>
          <a:p>
            <a:pPr marL="0" indent="0" algn="r" defTabSz="337374">
              <a:lnSpc>
                <a:spcPct val="63000"/>
              </a:lnSpc>
              <a:spcBef>
                <a:spcPts val="300"/>
              </a:spcBef>
              <a:buSzTx/>
              <a:buNone/>
              <a:defRPr sz="2700">
                <a:solidFill>
                  <a:srgbClr val="747676"/>
                </a:solidFill>
                <a:latin typeface="Angsana New"/>
                <a:ea typeface="Angsana New"/>
                <a:cs typeface="Angsana New"/>
                <a:sym typeface="Angsana New"/>
              </a:defRPr>
            </a:pPr>
            <a:endParaRPr sz="2700">
              <a:solidFill>
                <a:srgbClr val="747676"/>
              </a:solidFill>
              <a:latin typeface="Angsana New"/>
              <a:ea typeface="Angsana New"/>
              <a:cs typeface="Angsana New"/>
            </a:endParaRPr>
          </a:p>
        </p:txBody>
      </p:sp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110067" y="3543961"/>
            <a:ext cx="12192000" cy="1905000"/>
          </a:xfrm>
          <a:prstGeom prst="rect">
            <a:avLst/>
          </a:prstGeom>
        </p:spPr>
        <p:txBody>
          <a:bodyPr/>
          <a:lstStyle>
            <a:lvl1pPr algn="l" defTabSz="397256">
              <a:defRPr sz="4800" b="1">
                <a:solidFill>
                  <a:srgbClr val="000000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r>
              <a:rPr lang="en-US" altLang="zh-CN" dirty="0"/>
              <a:t>When the subjects of metadata embraces the statistical learning</a:t>
            </a:r>
            <a:endParaRPr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03200" y="5448961"/>
            <a:ext cx="11743267" cy="25400"/>
          </a:xfrm>
          <a:prstGeom prst="line">
            <a:avLst/>
          </a:prstGeom>
          <a:noFill/>
          <a:ln w="25400" cap="flat">
            <a:solidFill>
              <a:schemeClr val="bg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4192344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1788517" y="1321717"/>
            <a:ext cx="4717313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marL="406400" indent="-406400" defTabSz="584200">
              <a:spcBef>
                <a:spcPts val="1800"/>
              </a:spcBef>
              <a:buSzPct val="75000"/>
              <a:buFont typeface="Zapf Dingbats"/>
              <a:buChar char="➤"/>
              <a:defRPr sz="2200">
                <a:solidFill>
                  <a:srgbClr val="2E2E2E"/>
                </a:solidFill>
                <a:latin typeface="Iowan Old Style Bold"/>
                <a:ea typeface="Iowan Old Style Bold"/>
                <a:cs typeface="Iowan Old Style Bold"/>
                <a:sym typeface="Iowan Old Style Bold"/>
              </a:defRPr>
            </a:lvl1pPr>
          </a:lstStyle>
          <a:p>
            <a:r>
              <a:rPr lang="en-US" sz="2000"/>
              <a:t>Down-top: Hidden Markov Model</a:t>
            </a:r>
            <a:endParaRPr sz="2000"/>
          </a:p>
        </p:txBody>
      </p:sp>
      <p:sp>
        <p:nvSpPr>
          <p:cNvPr id="183" name="Shape 183"/>
          <p:cNvSpPr/>
          <p:nvPr/>
        </p:nvSpPr>
        <p:spPr>
          <a:xfrm>
            <a:off x="154341" y="477884"/>
            <a:ext cx="8668850" cy="44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defTabSz="467242">
              <a:spcBef>
                <a:spcPts val="1800"/>
              </a:spcBef>
              <a:defRPr sz="2300" b="1">
                <a:latin typeface="DIN Condensed (Body)"/>
                <a:ea typeface="DIN Condensed (Body)"/>
                <a:cs typeface="DIN Condensed (Body)"/>
                <a:sym typeface="DIN Condensed (Body)"/>
              </a:defRPr>
            </a:lvl1pPr>
          </a:lstStyle>
          <a:p>
            <a:r>
              <a:rPr lang="en-US" altLang="zh-CN" sz="2100"/>
              <a:t>Words / Phrases Discovery </a:t>
            </a:r>
            <a:endParaRPr sz="21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435" y="2338230"/>
            <a:ext cx="5334000" cy="29477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0" y="2689228"/>
            <a:ext cx="6934200" cy="1342444"/>
          </a:xfrm>
          <a:prstGeom prst="rect">
            <a:avLst/>
          </a:prstGeom>
        </p:spPr>
      </p:pic>
      <p:sp>
        <p:nvSpPr>
          <p:cNvPr id="17" name="Shape 166"/>
          <p:cNvSpPr/>
          <p:nvPr/>
        </p:nvSpPr>
        <p:spPr>
          <a:xfrm>
            <a:off x="2849880" y="2632937"/>
            <a:ext cx="6141720" cy="624813"/>
          </a:xfrm>
          <a:prstGeom prst="ellipse">
            <a:avLst/>
          </a:prstGeom>
          <a:ln w="25400">
            <a:solidFill>
              <a:srgbClr val="C0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C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1" name="Shape 165"/>
          <p:cNvSpPr/>
          <p:nvPr/>
        </p:nvSpPr>
        <p:spPr>
          <a:xfrm>
            <a:off x="1788517" y="6309431"/>
            <a:ext cx="8877583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latin typeface="+mj-lt"/>
                <a:ea typeface="+mj-ea"/>
                <a:cs typeface="+mj-cs"/>
                <a:sym typeface="Calibri"/>
              </a:defRPr>
            </a:pPr>
            <a:r>
              <a:rPr sz="1200"/>
              <a:t>Source: </a:t>
            </a:r>
            <a:r>
              <a:rPr lang="en-US" altLang="zh-CN" sz="1200">
                <a:sym typeface="Calibri"/>
              </a:rPr>
              <a:t>Ge, X., Pratt, W., &amp; Smyth, P. (1999, August). Discovering Chinese words from unsegmented text. In </a:t>
            </a:r>
            <a:r>
              <a:rPr lang="en-US" altLang="zh-CN" sz="1200" i="1">
                <a:sym typeface="Calibri"/>
              </a:rPr>
              <a:t>Proceedings of the 22nd annual international ACM SIGIR conference on Research and development in information retrieval</a:t>
            </a:r>
            <a:r>
              <a:rPr lang="en-US" altLang="zh-CN" sz="1200">
                <a:sym typeface="Calibri"/>
              </a:rPr>
              <a:t> (pp. 271-272). ACM.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54341" y="924921"/>
            <a:ext cx="3145812" cy="0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7376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1788517" y="1321717"/>
            <a:ext cx="5774975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marL="406400" indent="-406400" defTabSz="584200">
              <a:spcBef>
                <a:spcPts val="1800"/>
              </a:spcBef>
              <a:buSzPct val="75000"/>
              <a:buFont typeface="Zapf Dingbats"/>
              <a:buChar char="➤"/>
              <a:defRPr sz="2200">
                <a:solidFill>
                  <a:srgbClr val="2E2E2E"/>
                </a:solidFill>
                <a:latin typeface="Iowan Old Style Bold"/>
                <a:ea typeface="Iowan Old Style Bold"/>
                <a:cs typeface="Iowan Old Style Bold"/>
                <a:sym typeface="Iowan Old Style Bold"/>
              </a:defRPr>
            </a:lvl1pPr>
          </a:lstStyle>
          <a:p>
            <a:r>
              <a:rPr lang="en-US" sz="2000"/>
              <a:t>The ambiguity of Chinese words segmentation</a:t>
            </a:r>
            <a:endParaRPr sz="2000"/>
          </a:p>
        </p:txBody>
      </p:sp>
      <p:sp>
        <p:nvSpPr>
          <p:cNvPr id="183" name="Shape 183"/>
          <p:cNvSpPr/>
          <p:nvPr/>
        </p:nvSpPr>
        <p:spPr>
          <a:xfrm>
            <a:off x="154341" y="477884"/>
            <a:ext cx="8668850" cy="44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defTabSz="467242">
              <a:spcBef>
                <a:spcPts val="1800"/>
              </a:spcBef>
              <a:defRPr sz="2300" b="1">
                <a:latin typeface="DIN Condensed (Body)"/>
                <a:ea typeface="DIN Condensed (Body)"/>
                <a:cs typeface="DIN Condensed (Body)"/>
                <a:sym typeface="DIN Condensed (Body)"/>
              </a:defRPr>
            </a:lvl1pPr>
          </a:lstStyle>
          <a:p>
            <a:r>
              <a:rPr lang="en-US" altLang="zh-CN" sz="2100"/>
              <a:t>Words / Phrases Discovery </a:t>
            </a:r>
            <a:endParaRPr sz="2100"/>
          </a:p>
        </p:txBody>
      </p:sp>
      <p:sp>
        <p:nvSpPr>
          <p:cNvPr id="13" name="Shape 165"/>
          <p:cNvSpPr/>
          <p:nvPr/>
        </p:nvSpPr>
        <p:spPr>
          <a:xfrm>
            <a:off x="1788517" y="6326094"/>
            <a:ext cx="8877583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latin typeface="+mj-lt"/>
                <a:ea typeface="+mj-ea"/>
                <a:cs typeface="+mj-cs"/>
                <a:sym typeface="Calibri"/>
              </a:defRPr>
            </a:pPr>
            <a:r>
              <a:rPr sz="1200"/>
              <a:t>Source: </a:t>
            </a:r>
            <a:r>
              <a:rPr lang="en-US" altLang="zh-CN" sz="1200">
                <a:sym typeface="Calibri"/>
              </a:rPr>
              <a:t>Chang, J. S., &amp; Su, K. Y. (1997). An unsupervised iterative method for Chinese new lexicon extraction. </a:t>
            </a:r>
            <a:r>
              <a:rPr lang="en-US" altLang="zh-CN" sz="1200" i="1">
                <a:sym typeface="Calibri"/>
              </a:rPr>
              <a:t>International Journal of Computational Linguistics &amp; Chinese Language Processing, Volume 2, Number 2, August 1997</a:t>
            </a:r>
            <a:r>
              <a:rPr lang="en-US" altLang="zh-CN" sz="1200">
                <a:sym typeface="Calibri"/>
              </a:rPr>
              <a:t>, </a:t>
            </a:r>
            <a:r>
              <a:rPr lang="en-US" altLang="zh-CN" sz="1200" i="1">
                <a:sym typeface="Calibri"/>
              </a:rPr>
              <a:t>2</a:t>
            </a:r>
            <a:r>
              <a:rPr lang="en-US" altLang="zh-CN" sz="1200">
                <a:sym typeface="Calibri"/>
              </a:rPr>
              <a:t>(2), 97-148.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16480" y="2489944"/>
            <a:ext cx="614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/>
              <a:t>“</a:t>
            </a:r>
            <a:r>
              <a:rPr kumimoji="1" lang="zh-CN" altLang="en-US"/>
              <a:t>土地公有政策</a:t>
            </a:r>
            <a:r>
              <a:rPr kumimoji="1" lang="en-US" altLang="zh-CN"/>
              <a:t>”(Public Ownership of Land Policy)</a:t>
            </a:r>
            <a:endParaRPr kumimoji="1"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575560" y="3268139"/>
            <a:ext cx="8808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kumimoji="1" lang="en-US" altLang="zh-CN"/>
              <a:t>Correct: </a:t>
            </a:r>
            <a:r>
              <a:rPr kumimoji="1" lang="zh-CN" altLang="en-US" u="sng"/>
              <a:t>土地</a:t>
            </a:r>
            <a:r>
              <a:rPr kumimoji="1" lang="en-US" altLang="zh-CN"/>
              <a:t> </a:t>
            </a:r>
            <a:r>
              <a:rPr kumimoji="1" lang="zh-CN" altLang="en-US" u="sng"/>
              <a:t>公有</a:t>
            </a:r>
            <a:r>
              <a:rPr kumimoji="1" lang="en-US" altLang="zh-CN"/>
              <a:t> </a:t>
            </a:r>
            <a:r>
              <a:rPr kumimoji="1" lang="zh-CN" altLang="en-US" u="sng"/>
              <a:t>政策</a:t>
            </a:r>
            <a:r>
              <a:rPr kumimoji="1" lang="en-US" altLang="zh-CN"/>
              <a:t> (land, public ownership, policy)</a:t>
            </a:r>
          </a:p>
          <a:p>
            <a:pPr marL="285750" indent="-285750">
              <a:buFont typeface="Arial" charset="0"/>
              <a:buChar char="•"/>
            </a:pPr>
            <a:endParaRPr kumimoji="1" lang="en-US" altLang="zh-CN"/>
          </a:p>
          <a:p>
            <a:pPr marL="285750" indent="-285750">
              <a:buFont typeface="Arial" charset="0"/>
              <a:buChar char="•"/>
            </a:pPr>
            <a:r>
              <a:rPr kumimoji="1" lang="en-US" altLang="zh-CN"/>
              <a:t>The possibility of words segmentation: </a:t>
            </a:r>
            <a:r>
              <a:rPr kumimoji="1" lang="zh-CN" altLang="en-US" u="sng"/>
              <a:t>土地公</a:t>
            </a:r>
            <a:r>
              <a:rPr kumimoji="1" lang="en-US" altLang="zh-CN"/>
              <a:t> </a:t>
            </a:r>
            <a:r>
              <a:rPr kumimoji="1" lang="zh-CN" altLang="en-US" u="sng"/>
              <a:t>有</a:t>
            </a:r>
            <a:r>
              <a:rPr kumimoji="1" lang="en-US" altLang="zh-CN"/>
              <a:t> </a:t>
            </a:r>
            <a:r>
              <a:rPr kumimoji="1" lang="zh-CN" altLang="en-US" u="sng"/>
              <a:t>政策</a:t>
            </a:r>
            <a:r>
              <a:rPr kumimoji="1" lang="en-US" altLang="zh-CN"/>
              <a:t> (the earth god, has, policy)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54341" y="924921"/>
            <a:ext cx="3145812" cy="0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8377189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1788517" y="1321717"/>
            <a:ext cx="7180038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marL="406400" indent="-406400" defTabSz="584200">
              <a:spcBef>
                <a:spcPts val="1800"/>
              </a:spcBef>
              <a:buSzPct val="75000"/>
              <a:buFont typeface="Zapf Dingbats"/>
              <a:buChar char="➤"/>
              <a:defRPr sz="2200">
                <a:solidFill>
                  <a:srgbClr val="2E2E2E"/>
                </a:solidFill>
                <a:latin typeface="Iowan Old Style Bold"/>
                <a:ea typeface="Iowan Old Style Bold"/>
                <a:cs typeface="Iowan Old Style Bold"/>
                <a:sym typeface="Iowan Old Style Bold"/>
              </a:defRPr>
            </a:lvl1pPr>
          </a:lstStyle>
          <a:p>
            <a:r>
              <a:rPr sz="2000"/>
              <a:t> </a:t>
            </a:r>
            <a:r>
              <a:rPr lang="en-US" sz="2000"/>
              <a:t>Top-down: Expectation-Maximization (EM) algorithm</a:t>
            </a:r>
            <a:endParaRPr sz="2000"/>
          </a:p>
        </p:txBody>
      </p:sp>
      <p:sp>
        <p:nvSpPr>
          <p:cNvPr id="183" name="Shape 183"/>
          <p:cNvSpPr/>
          <p:nvPr/>
        </p:nvSpPr>
        <p:spPr>
          <a:xfrm>
            <a:off x="154341" y="468312"/>
            <a:ext cx="8668850" cy="44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 defTabSz="467242">
              <a:spcBef>
                <a:spcPts val="1800"/>
              </a:spcBef>
              <a:defRPr sz="2300" b="1">
                <a:latin typeface="DIN Condensed (Body)"/>
                <a:ea typeface="DIN Condensed (Body)"/>
                <a:cs typeface="DIN Condensed (Body)"/>
                <a:sym typeface="DIN Condensed (Body)"/>
              </a:defRPr>
            </a:lvl1pPr>
          </a:lstStyle>
          <a:p>
            <a:r>
              <a:rPr lang="en-US" sz="2100"/>
              <a:t>Segmentation</a:t>
            </a:r>
            <a:endParaRPr sz="21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672" y="1752600"/>
            <a:ext cx="6343529" cy="4231813"/>
          </a:xfrm>
          <a:prstGeom prst="rect">
            <a:avLst/>
          </a:prstGeom>
        </p:spPr>
      </p:pic>
      <p:sp>
        <p:nvSpPr>
          <p:cNvPr id="13" name="Shape 165"/>
          <p:cNvSpPr/>
          <p:nvPr/>
        </p:nvSpPr>
        <p:spPr>
          <a:xfrm>
            <a:off x="1846942" y="6279066"/>
            <a:ext cx="8139498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1600">
                <a:latin typeface="+mj-lt"/>
                <a:ea typeface="+mj-ea"/>
                <a:cs typeface="+mj-cs"/>
                <a:sym typeface="Calibri"/>
              </a:defRPr>
            </a:pPr>
            <a:r>
              <a:rPr sz="1200"/>
              <a:t>Source: </a:t>
            </a:r>
            <a:r>
              <a:rPr lang="en-US" altLang="zh-CN" sz="1200">
                <a:sym typeface="Calibri"/>
              </a:rPr>
              <a:t>Do, C. B., &amp; </a:t>
            </a:r>
            <a:r>
              <a:rPr lang="en-US" altLang="zh-CN" sz="1200" err="1">
                <a:sym typeface="Calibri"/>
              </a:rPr>
              <a:t>Batzoglou</a:t>
            </a:r>
            <a:r>
              <a:rPr lang="en-US" altLang="zh-CN" sz="1200">
                <a:sym typeface="Calibri"/>
              </a:rPr>
              <a:t>, S. (2008). What is the expectation maximization algorithm?. </a:t>
            </a:r>
            <a:r>
              <a:rPr lang="en-US" altLang="zh-CN" sz="1200" i="1">
                <a:sym typeface="Calibri"/>
              </a:rPr>
              <a:t>Nature biotechnology</a:t>
            </a:r>
            <a:r>
              <a:rPr lang="en-US" altLang="zh-CN" sz="1200">
                <a:sym typeface="Calibri"/>
              </a:rPr>
              <a:t>, </a:t>
            </a:r>
            <a:r>
              <a:rPr lang="en-US" altLang="zh-CN" sz="1200" i="1">
                <a:sym typeface="Calibri"/>
              </a:rPr>
              <a:t>26</a:t>
            </a:r>
            <a:r>
              <a:rPr lang="en-US" altLang="zh-CN" sz="1200">
                <a:sym typeface="Calibri"/>
              </a:rPr>
              <a:t>(8), 897. </a:t>
            </a:r>
          </a:p>
          <a:p>
            <a:pPr algn="r"/>
            <a:r>
              <a:rPr lang="en-US" altLang="zh-CN" sz="1200">
                <a:solidFill>
                  <a:srgbClr val="929292"/>
                </a:solidFill>
                <a:latin typeface="+mj-lt"/>
                <a:ea typeface="+mj-ea"/>
                <a:cs typeface="+mj-cs"/>
              </a:rPr>
              <a:t>doi:10.1038/nbt1406</a:t>
            </a:r>
          </a:p>
        </p:txBody>
      </p:sp>
      <p:sp>
        <p:nvSpPr>
          <p:cNvPr id="14" name="Shape 166"/>
          <p:cNvSpPr/>
          <p:nvPr/>
        </p:nvSpPr>
        <p:spPr>
          <a:xfrm>
            <a:off x="3307392" y="1604799"/>
            <a:ext cx="1661160" cy="622619"/>
          </a:xfrm>
          <a:prstGeom prst="ellipse">
            <a:avLst/>
          </a:prstGeom>
          <a:ln w="25400">
            <a:solidFill>
              <a:srgbClr val="C0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C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6" name="文本框 15"/>
          <p:cNvSpPr txBox="1"/>
          <p:nvPr/>
        </p:nvSpPr>
        <p:spPr>
          <a:xfrm>
            <a:off x="2106036" y="1731442"/>
            <a:ext cx="1287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>
                <a:solidFill>
                  <a:srgbClr val="C81F23"/>
                </a:solidFill>
              </a:rPr>
              <a:t>Parameter</a:t>
            </a:r>
            <a:endParaRPr kumimoji="1" lang="zh-CN" altLang="en-US" b="1">
              <a:solidFill>
                <a:srgbClr val="C81F23"/>
              </a:solidFill>
            </a:endParaRPr>
          </a:p>
        </p:txBody>
      </p:sp>
      <p:sp>
        <p:nvSpPr>
          <p:cNvPr id="18" name="Shape 166"/>
          <p:cNvSpPr/>
          <p:nvPr/>
        </p:nvSpPr>
        <p:spPr>
          <a:xfrm>
            <a:off x="6599232" y="4994440"/>
            <a:ext cx="1661160" cy="622619"/>
          </a:xfrm>
          <a:prstGeom prst="ellipse">
            <a:avLst/>
          </a:prstGeom>
          <a:ln w="25400">
            <a:solidFill>
              <a:srgbClr val="C0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C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0" name="文本框 19"/>
          <p:cNvSpPr txBox="1"/>
          <p:nvPr/>
        </p:nvSpPr>
        <p:spPr>
          <a:xfrm>
            <a:off x="8260392" y="5072483"/>
            <a:ext cx="1287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>
                <a:solidFill>
                  <a:srgbClr val="C81F23"/>
                </a:solidFill>
              </a:rPr>
              <a:t>Rethink</a:t>
            </a:r>
            <a:endParaRPr kumimoji="1" lang="zh-CN" altLang="en-US" b="1">
              <a:solidFill>
                <a:srgbClr val="C81F23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54341" y="924921"/>
            <a:ext cx="3145812" cy="0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0608411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  <p:bldP spid="16" grpId="0"/>
      <p:bldP spid="18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1788517" y="1321717"/>
            <a:ext cx="5632307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marL="406400" indent="-406400" defTabSz="584200">
              <a:spcBef>
                <a:spcPts val="1800"/>
              </a:spcBef>
              <a:buSzPct val="75000"/>
              <a:buFont typeface="Zapf Dingbats"/>
              <a:buChar char="➤"/>
              <a:defRPr sz="2200">
                <a:solidFill>
                  <a:srgbClr val="2E2E2E"/>
                </a:solidFill>
                <a:latin typeface="Iowan Old Style Bold"/>
                <a:ea typeface="Iowan Old Style Bold"/>
                <a:cs typeface="Iowan Old Style Bold"/>
                <a:sym typeface="Iowan Old Style Bold"/>
              </a:defRPr>
            </a:lvl1pPr>
          </a:lstStyle>
          <a:p>
            <a:r>
              <a:rPr lang="en-US" sz="2000"/>
              <a:t>EM algorithm and its Chinese words catching</a:t>
            </a:r>
            <a:endParaRPr sz="2000"/>
          </a:p>
        </p:txBody>
      </p:sp>
      <p:sp>
        <p:nvSpPr>
          <p:cNvPr id="183" name="Shape 183"/>
          <p:cNvSpPr/>
          <p:nvPr/>
        </p:nvSpPr>
        <p:spPr>
          <a:xfrm>
            <a:off x="154341" y="467065"/>
            <a:ext cx="8668850" cy="44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defTabSz="467242">
              <a:spcBef>
                <a:spcPts val="1800"/>
              </a:spcBef>
              <a:defRPr sz="2300" b="1">
                <a:latin typeface="DIN Condensed (Body)"/>
                <a:ea typeface="DIN Condensed (Body)"/>
                <a:cs typeface="DIN Condensed (Body)"/>
                <a:sym typeface="DIN Condensed (Body)"/>
              </a:defRPr>
            </a:lvl1pPr>
          </a:lstStyle>
          <a:p>
            <a:r>
              <a:rPr lang="en-US" sz="2100"/>
              <a:t>Segmentation</a:t>
            </a:r>
            <a:endParaRPr sz="2100"/>
          </a:p>
        </p:txBody>
      </p:sp>
      <p:sp>
        <p:nvSpPr>
          <p:cNvPr id="13" name="Shape 165"/>
          <p:cNvSpPr/>
          <p:nvPr/>
        </p:nvSpPr>
        <p:spPr>
          <a:xfrm>
            <a:off x="1846942" y="6280642"/>
            <a:ext cx="8877583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latin typeface="+mj-lt"/>
                <a:ea typeface="+mj-ea"/>
                <a:cs typeface="+mj-cs"/>
                <a:sym typeface="Calibri"/>
              </a:defRPr>
            </a:pPr>
            <a:r>
              <a:rPr sz="1200"/>
              <a:t>Source: </a:t>
            </a:r>
            <a:r>
              <a:rPr lang="en-US" altLang="zh-CN" sz="1200">
                <a:sym typeface="Calibri"/>
              </a:rPr>
              <a:t>Ge, X., Pratt, W., &amp; Smyth, P. (1999, August). Discovering Chinese words from unsegmented text. In </a:t>
            </a:r>
            <a:r>
              <a:rPr lang="en-US" altLang="zh-CN" sz="1200" i="1">
                <a:sym typeface="Calibri"/>
              </a:rPr>
              <a:t>Proceedings of the 22nd annual international ACM SIGIR conference on Research and development in information retrieval</a:t>
            </a:r>
            <a:r>
              <a:rPr lang="en-US" altLang="zh-CN" sz="1200">
                <a:sym typeface="Calibri"/>
              </a:rPr>
              <a:t> (pp. 271-272). ACM.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1772392585"/>
              </p:ext>
            </p:extLst>
          </p:nvPr>
        </p:nvGraphicFramePr>
        <p:xfrm>
          <a:off x="2579647" y="1501562"/>
          <a:ext cx="7203440" cy="3596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575677" y="5065720"/>
            <a:ext cx="315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>
                <a:solidFill>
                  <a:srgbClr val="C81F23"/>
                </a:solidFill>
              </a:rPr>
              <a:t>A way of counting words</a:t>
            </a:r>
            <a:endParaRPr kumimoji="1" lang="zh-CN" altLang="en-US" b="1">
              <a:solidFill>
                <a:srgbClr val="C81F23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392" y="4541854"/>
            <a:ext cx="6324600" cy="965200"/>
          </a:xfrm>
          <a:prstGeom prst="rect">
            <a:avLst/>
          </a:prstGeom>
        </p:spPr>
      </p:pic>
      <p:sp>
        <p:nvSpPr>
          <p:cNvPr id="15" name="Shape 166"/>
          <p:cNvSpPr/>
          <p:nvPr/>
        </p:nvSpPr>
        <p:spPr>
          <a:xfrm>
            <a:off x="3467634" y="4939077"/>
            <a:ext cx="1843728" cy="622619"/>
          </a:xfrm>
          <a:prstGeom prst="ellipse">
            <a:avLst/>
          </a:prstGeom>
          <a:ln w="25400">
            <a:solidFill>
              <a:srgbClr val="C0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C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154341" y="924921"/>
            <a:ext cx="3145812" cy="0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6926970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1788517" y="1321717"/>
            <a:ext cx="6982677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marL="406400" indent="-406400" defTabSz="584200">
              <a:spcBef>
                <a:spcPts val="1800"/>
              </a:spcBef>
              <a:buSzPct val="75000"/>
              <a:buFont typeface="Zapf Dingbats"/>
              <a:buChar char="➤"/>
              <a:defRPr sz="2200">
                <a:solidFill>
                  <a:srgbClr val="2E2E2E"/>
                </a:solidFill>
                <a:latin typeface="Iowan Old Style Bold"/>
                <a:ea typeface="Iowan Old Style Bold"/>
                <a:cs typeface="Iowan Old Style Bold"/>
                <a:sym typeface="Iowan Old Style Bold"/>
              </a:defRPr>
            </a:lvl1pPr>
          </a:lstStyle>
          <a:p>
            <a:r>
              <a:rPr lang="en-US" sz="2000" err="1"/>
              <a:t>TopWORDS</a:t>
            </a:r>
            <a:r>
              <a:rPr lang="en-US" sz="2000"/>
              <a:t>: The unsupervised analysis of Chinese texts</a:t>
            </a:r>
            <a:endParaRPr sz="2000"/>
          </a:p>
        </p:txBody>
      </p:sp>
      <p:sp>
        <p:nvSpPr>
          <p:cNvPr id="183" name="Shape 183"/>
          <p:cNvSpPr/>
          <p:nvPr/>
        </p:nvSpPr>
        <p:spPr>
          <a:xfrm>
            <a:off x="154341" y="513368"/>
            <a:ext cx="8668850" cy="44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defTabSz="467242">
              <a:spcBef>
                <a:spcPts val="1800"/>
              </a:spcBef>
              <a:defRPr sz="2300" b="1">
                <a:latin typeface="DIN Condensed (Body)"/>
                <a:ea typeface="DIN Condensed (Body)"/>
                <a:cs typeface="DIN Condensed (Body)"/>
                <a:sym typeface="DIN Condensed (Body)"/>
              </a:defRPr>
            </a:lvl1pPr>
          </a:lstStyle>
          <a:p>
            <a:r>
              <a:rPr lang="en-US" sz="2100"/>
              <a:t>Build Lexicon</a:t>
            </a:r>
            <a:endParaRPr sz="2100"/>
          </a:p>
        </p:txBody>
      </p:sp>
      <p:sp>
        <p:nvSpPr>
          <p:cNvPr id="13" name="Shape 165"/>
          <p:cNvSpPr/>
          <p:nvPr/>
        </p:nvSpPr>
        <p:spPr>
          <a:xfrm>
            <a:off x="1798292" y="6214535"/>
            <a:ext cx="8877583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latin typeface="+mj-lt"/>
                <a:ea typeface="+mj-ea"/>
                <a:cs typeface="+mj-cs"/>
                <a:sym typeface="Calibri"/>
              </a:defRPr>
            </a:pPr>
            <a:r>
              <a:rPr sz="1200"/>
              <a:t>Source: </a:t>
            </a:r>
            <a:r>
              <a:rPr lang="en-US" altLang="zh-CN" sz="1200">
                <a:sym typeface="Calibri"/>
              </a:rPr>
              <a:t>Deng, K., Bol, P. K., Li, K. J., &amp; Liu, J. S. (2016). On the unsupervised analysis of domain-specific Chinese texts. </a:t>
            </a:r>
            <a:r>
              <a:rPr lang="en-US" altLang="zh-CN" sz="1200" i="1">
                <a:sym typeface="Calibri"/>
              </a:rPr>
              <a:t>Proceedings of the National Academy of Sciences</a:t>
            </a:r>
            <a:r>
              <a:rPr lang="en-US" altLang="zh-CN" sz="1200">
                <a:sym typeface="Calibri"/>
              </a:rPr>
              <a:t>, </a:t>
            </a:r>
            <a:r>
              <a:rPr lang="en-US" altLang="zh-CN" sz="1200" i="1">
                <a:sym typeface="Calibri"/>
              </a:rPr>
              <a:t>113</a:t>
            </a:r>
            <a:r>
              <a:rPr lang="en-US" altLang="zh-CN" sz="1200">
                <a:sym typeface="Calibri"/>
              </a:rPr>
              <a:t>(22), 6154-6159.</a:t>
            </a:r>
          </a:p>
          <a:p>
            <a:pPr algn="r">
              <a:defRPr sz="1600">
                <a:latin typeface="+mj-lt"/>
                <a:ea typeface="+mj-ea"/>
                <a:cs typeface="+mj-cs"/>
                <a:sym typeface="Calibri"/>
              </a:defRPr>
            </a:pPr>
            <a:r>
              <a:rPr lang="pt-BR" altLang="zh-CN" sz="1200">
                <a:sym typeface="Calibri"/>
              </a:rPr>
              <a:t> </a:t>
            </a:r>
            <a:r>
              <a:rPr lang="pt-BR" altLang="zh-CN" sz="1200">
                <a:solidFill>
                  <a:srgbClr val="929292"/>
                </a:solidFill>
                <a:latin typeface="+mj-lt"/>
                <a:ea typeface="+mj-ea"/>
                <a:cs typeface="+mj-cs"/>
                <a:sym typeface="Calibri"/>
              </a:rPr>
              <a:t>https://doi.org/10.1073/pnas.1516510113</a:t>
            </a:r>
            <a:r>
              <a:rPr lang="en-US" altLang="zh-CN" sz="1200">
                <a:solidFill>
                  <a:srgbClr val="929292"/>
                </a:solidFill>
                <a:latin typeface="+mj-lt"/>
                <a:ea typeface="+mj-ea"/>
                <a:cs typeface="+mj-cs"/>
                <a:sym typeface="Calibri"/>
              </a:rPr>
              <a:t>.</a:t>
            </a:r>
            <a:endParaRPr lang="en-US" altLang="zh-CN" sz="1200">
              <a:solidFill>
                <a:srgbClr val="92929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31" y="1736556"/>
            <a:ext cx="6271260" cy="420239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54341" y="924921"/>
            <a:ext cx="3145812" cy="0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Shape 166"/>
          <p:cNvSpPr/>
          <p:nvPr/>
        </p:nvSpPr>
        <p:spPr>
          <a:xfrm>
            <a:off x="4118265" y="1235993"/>
            <a:ext cx="1843728" cy="622619"/>
          </a:xfrm>
          <a:prstGeom prst="ellipse">
            <a:avLst/>
          </a:prstGeom>
          <a:ln w="25400">
            <a:solidFill>
              <a:srgbClr val="C0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C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50392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1788517" y="1321717"/>
            <a:ext cx="10284950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L="406400" indent="-406400" defTabSz="584200">
              <a:spcBef>
                <a:spcPts val="1800"/>
              </a:spcBef>
              <a:buSzPct val="75000"/>
              <a:buFont typeface="Zapf Dingbats"/>
              <a:buChar char="➤"/>
              <a:defRPr sz="2200">
                <a:solidFill>
                  <a:srgbClr val="2E2E2E"/>
                </a:solidFill>
                <a:latin typeface="Iowan Old Style Bold"/>
                <a:ea typeface="Iowan Old Style Bold"/>
                <a:cs typeface="Iowan Old Style Bold"/>
                <a:sym typeface="Iowan Old Style Bold"/>
              </a:defRPr>
            </a:lvl1pPr>
          </a:lstStyle>
          <a:p>
            <a:r>
              <a:rPr lang="en-US" sz="2000" err="1"/>
              <a:t>TopWORDS</a:t>
            </a:r>
            <a:r>
              <a:rPr lang="en-US" sz="2000"/>
              <a:t> and its analysis results 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</a:rPr>
              <a:t>(search: Deng Lab, Tsinghua)</a:t>
            </a:r>
            <a:endParaRPr sz="1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154341" y="509338"/>
            <a:ext cx="8668850" cy="44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defTabSz="467242">
              <a:spcBef>
                <a:spcPts val="1800"/>
              </a:spcBef>
              <a:defRPr sz="2300" b="1">
                <a:latin typeface="DIN Condensed (Body)"/>
                <a:ea typeface="DIN Condensed (Body)"/>
                <a:cs typeface="DIN Condensed (Body)"/>
                <a:sym typeface="DIN Condensed (Body)"/>
              </a:defRPr>
            </a:lvl1pPr>
          </a:lstStyle>
          <a:p>
            <a:r>
              <a:rPr lang="en-US" sz="2100"/>
              <a:t>Build Lexicon</a:t>
            </a:r>
            <a:endParaRPr sz="2100"/>
          </a:p>
        </p:txBody>
      </p:sp>
      <p:sp>
        <p:nvSpPr>
          <p:cNvPr id="13" name="Shape 165"/>
          <p:cNvSpPr/>
          <p:nvPr/>
        </p:nvSpPr>
        <p:spPr>
          <a:xfrm>
            <a:off x="1788517" y="6150614"/>
            <a:ext cx="8877583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latin typeface="+mj-lt"/>
                <a:ea typeface="+mj-ea"/>
                <a:cs typeface="+mj-cs"/>
                <a:sym typeface="Calibri"/>
              </a:defRPr>
            </a:pPr>
            <a:r>
              <a:rPr sz="1200"/>
              <a:t>Source: </a:t>
            </a:r>
            <a:r>
              <a:rPr lang="en-US" altLang="zh-CN" sz="1200">
                <a:sym typeface="Calibri"/>
              </a:rPr>
              <a:t>Deng, K., Bol, P. K., Li, K. J., &amp; Liu, J. S. (2016). On the unsupervised analysis of domain-specific Chinese texts. </a:t>
            </a:r>
            <a:r>
              <a:rPr lang="en-US" altLang="zh-CN" sz="1200" i="1">
                <a:sym typeface="Calibri"/>
              </a:rPr>
              <a:t>Proceedings of the National Academy of Sciences</a:t>
            </a:r>
            <a:r>
              <a:rPr lang="en-US" altLang="zh-CN" sz="1200">
                <a:sym typeface="Calibri"/>
              </a:rPr>
              <a:t>, </a:t>
            </a:r>
            <a:r>
              <a:rPr lang="en-US" altLang="zh-CN" sz="1200" i="1">
                <a:sym typeface="Calibri"/>
              </a:rPr>
              <a:t>113</a:t>
            </a:r>
            <a:r>
              <a:rPr lang="en-US" altLang="zh-CN" sz="1200">
                <a:sym typeface="Calibri"/>
              </a:rPr>
              <a:t>(22), 6154-6159.</a:t>
            </a:r>
          </a:p>
          <a:p>
            <a:pPr algn="r">
              <a:defRPr sz="1600">
                <a:latin typeface="+mj-lt"/>
                <a:ea typeface="+mj-ea"/>
                <a:cs typeface="+mj-cs"/>
                <a:sym typeface="Calibri"/>
              </a:defRPr>
            </a:pPr>
            <a:r>
              <a:rPr lang="pt-BR" altLang="zh-CN" sz="1200">
                <a:solidFill>
                  <a:srgbClr val="929292"/>
                </a:solidFill>
                <a:sym typeface="Calibri"/>
              </a:rPr>
              <a:t>https://doi.org/10.1073/pnas.1516510113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.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49680" y="2036248"/>
            <a:ext cx="614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kumimoji="1" lang="en-US" altLang="zh-CN"/>
              <a:t>The word frequency of </a:t>
            </a:r>
            <a:r>
              <a:rPr kumimoji="1" lang="en-US" altLang="zh-CN" i="1"/>
              <a:t>History of the Song Dynasty</a:t>
            </a:r>
            <a:endParaRPr kumimoji="1" lang="zh-CN" altLang="en-US" i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35" y="2405580"/>
            <a:ext cx="4495800" cy="348481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812280" y="2036248"/>
            <a:ext cx="614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kumimoji="1" lang="en-US" altLang="zh-CN"/>
              <a:t>The top topics from </a:t>
            </a:r>
            <a:r>
              <a:rPr kumimoji="1" lang="en-US" altLang="zh-CN" err="1"/>
              <a:t>Sina</a:t>
            </a:r>
            <a:r>
              <a:rPr kumimoji="1" lang="en-US" altLang="zh-CN"/>
              <a:t> bloggers</a:t>
            </a:r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90" y="2583081"/>
            <a:ext cx="4663610" cy="322282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54341" y="924921"/>
            <a:ext cx="3145812" cy="0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3946938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8295074_2675x2907.jpeg"/>
          <p:cNvPicPr>
            <a:picLocks noChangeAspect="1"/>
          </p:cNvPicPr>
          <p:nvPr/>
        </p:nvPicPr>
        <p:blipFill>
          <a:blip r:embed="rId3">
            <a:extLst/>
          </a:blip>
          <a:srcRect l="194" t="7974" r="115" b="23208"/>
          <a:stretch>
            <a:fillRect/>
          </a:stretch>
        </p:blipFill>
        <p:spPr>
          <a:xfrm>
            <a:off x="0" y="-3"/>
            <a:ext cx="12192000" cy="685800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586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9" name="Shape 169"/>
          <p:cNvSpPr>
            <a:spLocks noGrp="1"/>
          </p:cNvSpPr>
          <p:nvPr>
            <p:ph type="title" idx="4294967295"/>
          </p:nvPr>
        </p:nvSpPr>
        <p:spPr>
          <a:xfrm>
            <a:off x="154341" y="304800"/>
            <a:ext cx="9907254" cy="7239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67242">
              <a:spcBef>
                <a:spcPts val="1800"/>
              </a:spcBef>
              <a:defRPr sz="2300" b="1">
                <a:latin typeface="DIN Condensed (Body)"/>
                <a:ea typeface="DIN Condensed (Body)"/>
                <a:cs typeface="DIN Condensed (Body)"/>
                <a:sym typeface="DIN Condensed (Body)"/>
              </a:defRPr>
            </a:lvl1pPr>
          </a:lstStyle>
          <a:p>
            <a:r>
              <a:rPr lang="en-US" sz="2100">
                <a:latin typeface="Adobe Devanagari" panose="02040503050201020203" pitchFamily="18" charset="0"/>
                <a:cs typeface="Adobe Devanagari" panose="02040503050201020203" pitchFamily="18" charset="0"/>
              </a:rPr>
              <a:t>What could we get from statistical learning?</a:t>
            </a:r>
            <a:endParaRPr sz="210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8" name="Shape 177"/>
          <p:cNvSpPr/>
          <p:nvPr/>
        </p:nvSpPr>
        <p:spPr>
          <a:xfrm>
            <a:off x="1846942" y="1533824"/>
            <a:ext cx="4162867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marL="406400" indent="-406400" defTabSz="584200">
              <a:spcBef>
                <a:spcPts val="1800"/>
              </a:spcBef>
              <a:buSzPct val="75000"/>
              <a:buFont typeface="Zapf Dingbats"/>
              <a:buChar char="➤"/>
              <a:defRPr sz="2200">
                <a:solidFill>
                  <a:srgbClr val="2E2E2E"/>
                </a:solidFill>
                <a:latin typeface="Iowan Old Style Bold"/>
                <a:ea typeface="Iowan Old Style Bold"/>
                <a:cs typeface="Iowan Old Style Bold"/>
                <a:sym typeface="Iowan Old Style Bold"/>
              </a:defRPr>
            </a:lvl1pPr>
          </a:lstStyle>
          <a:p>
            <a:r>
              <a:rPr sz="2000"/>
              <a:t> </a:t>
            </a:r>
            <a:r>
              <a:rPr lang="en-US" sz="2000"/>
              <a:t>A lexicon or ranked list of words</a:t>
            </a:r>
            <a:endParaRPr sz="2000"/>
          </a:p>
        </p:txBody>
      </p:sp>
      <p:sp>
        <p:nvSpPr>
          <p:cNvPr id="9" name="Shape 177"/>
          <p:cNvSpPr/>
          <p:nvPr/>
        </p:nvSpPr>
        <p:spPr>
          <a:xfrm>
            <a:off x="1840303" y="2927806"/>
            <a:ext cx="2376800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marL="406400" indent="-406400" defTabSz="584200">
              <a:spcBef>
                <a:spcPts val="1800"/>
              </a:spcBef>
              <a:buSzPct val="75000"/>
              <a:buFont typeface="Zapf Dingbats"/>
              <a:buChar char="➤"/>
              <a:defRPr sz="2200">
                <a:solidFill>
                  <a:srgbClr val="2E2E2E"/>
                </a:solidFill>
                <a:latin typeface="Iowan Old Style Bold"/>
                <a:ea typeface="Iowan Old Style Bold"/>
                <a:cs typeface="Iowan Old Style Bold"/>
                <a:sym typeface="Iowan Old Style Bold"/>
              </a:defRPr>
            </a:lvl1pPr>
          </a:lstStyle>
          <a:p>
            <a:r>
              <a:rPr sz="2000"/>
              <a:t> </a:t>
            </a:r>
            <a:r>
              <a:rPr lang="en-US" sz="2000"/>
              <a:t>Word frequency</a:t>
            </a:r>
            <a:endParaRPr sz="2000"/>
          </a:p>
        </p:txBody>
      </p:sp>
      <p:sp>
        <p:nvSpPr>
          <p:cNvPr id="10" name="Shape 177"/>
          <p:cNvSpPr/>
          <p:nvPr/>
        </p:nvSpPr>
        <p:spPr>
          <a:xfrm>
            <a:off x="1846942" y="4310957"/>
            <a:ext cx="4704617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marL="406400" indent="-406400" defTabSz="584200">
              <a:spcBef>
                <a:spcPts val="1800"/>
              </a:spcBef>
              <a:buSzPct val="75000"/>
              <a:buFont typeface="Zapf Dingbats"/>
              <a:buChar char="➤"/>
              <a:defRPr sz="2200">
                <a:solidFill>
                  <a:srgbClr val="2E2E2E"/>
                </a:solidFill>
                <a:latin typeface="Iowan Old Style Bold"/>
                <a:ea typeface="Iowan Old Style Bold"/>
                <a:cs typeface="Iowan Old Style Bold"/>
                <a:sym typeface="Iowan Old Style Bold"/>
              </a:defRPr>
            </a:lvl1pPr>
          </a:lstStyle>
          <a:p>
            <a:r>
              <a:rPr lang="en-US" sz="2000"/>
              <a:t>Text probable preferences and topics</a:t>
            </a:r>
            <a:endParaRPr sz="2000"/>
          </a:p>
        </p:txBody>
      </p:sp>
      <p:sp>
        <p:nvSpPr>
          <p:cNvPr id="7" name="文本框 6"/>
          <p:cNvSpPr txBox="1"/>
          <p:nvPr/>
        </p:nvSpPr>
        <p:spPr>
          <a:xfrm>
            <a:off x="3093720" y="2076983"/>
            <a:ext cx="539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help us extract the subjects of metadata </a:t>
            </a:r>
            <a:endParaRPr kumimoji="1"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093720" y="3506422"/>
            <a:ext cx="605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dirty="0"/>
              <a:t>To help us catch keywords and discard non-critical information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3093720" y="4869017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dirty="0"/>
              <a:t>To help us figure out the academic areas</a:t>
            </a:r>
            <a:endParaRPr lang="zh-CN" alt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54341" y="924921"/>
            <a:ext cx="3145812" cy="0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901203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8295074_2675x2907.jpeg"/>
          <p:cNvPicPr>
            <a:picLocks noChangeAspect="1"/>
          </p:cNvPicPr>
          <p:nvPr/>
        </p:nvPicPr>
        <p:blipFill>
          <a:blip r:embed="rId3">
            <a:extLst/>
          </a:blip>
          <a:srcRect l="194" t="7974" r="115" b="23208"/>
          <a:stretch>
            <a:fillRect/>
          </a:stretch>
        </p:blipFill>
        <p:spPr>
          <a:xfrm>
            <a:off x="0" y="-3"/>
            <a:ext cx="12192000" cy="685800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990601"/>
            <a:ext cx="12192000" cy="586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9" name="Shape 169"/>
          <p:cNvSpPr>
            <a:spLocks noGrp="1"/>
          </p:cNvSpPr>
          <p:nvPr>
            <p:ph type="title" idx="4294967295"/>
          </p:nvPr>
        </p:nvSpPr>
        <p:spPr>
          <a:xfrm>
            <a:off x="154341" y="1411410"/>
            <a:ext cx="8668850" cy="7239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67242">
              <a:spcBef>
                <a:spcPts val="1800"/>
              </a:spcBef>
              <a:defRPr sz="2300" b="1">
                <a:latin typeface="DIN Condensed (Body)"/>
                <a:ea typeface="DIN Condensed (Body)"/>
                <a:cs typeface="DIN Condensed (Body)"/>
                <a:sym typeface="DIN Condensed (Body)"/>
              </a:defRPr>
            </a:lvl1pPr>
          </a:lstStyle>
          <a:p>
            <a:r>
              <a:rPr lang="en-US" altLang="zh-CN" sz="2100"/>
              <a:t>Assumption of Frameworks</a:t>
            </a:r>
          </a:p>
        </p:txBody>
      </p:sp>
      <p:sp>
        <p:nvSpPr>
          <p:cNvPr id="8" name="Shape 177"/>
          <p:cNvSpPr/>
          <p:nvPr/>
        </p:nvSpPr>
        <p:spPr>
          <a:xfrm>
            <a:off x="1846942" y="2983814"/>
            <a:ext cx="1783498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marL="406400" indent="-406400" defTabSz="584200">
              <a:spcBef>
                <a:spcPts val="1800"/>
              </a:spcBef>
              <a:buSzPct val="75000"/>
              <a:buFont typeface="Zapf Dingbats"/>
              <a:buChar char="➤"/>
              <a:defRPr sz="2200">
                <a:solidFill>
                  <a:srgbClr val="2E2E2E"/>
                </a:solidFill>
                <a:latin typeface="Iowan Old Style Bold"/>
                <a:ea typeface="Iowan Old Style Bold"/>
                <a:cs typeface="Iowan Old Style Bold"/>
                <a:sym typeface="Iowan Old Style Bold"/>
              </a:defRPr>
            </a:lvl1pPr>
          </a:lstStyle>
          <a:p>
            <a:r>
              <a:rPr lang="en-US" altLang="zh-CN" sz="2000"/>
              <a:t> Integration</a:t>
            </a:r>
          </a:p>
        </p:txBody>
      </p:sp>
      <p:sp>
        <p:nvSpPr>
          <p:cNvPr id="9" name="Shape 177"/>
          <p:cNvSpPr/>
          <p:nvPr/>
        </p:nvSpPr>
        <p:spPr>
          <a:xfrm>
            <a:off x="1840303" y="3889675"/>
            <a:ext cx="1884486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marL="406400" indent="-406400" defTabSz="584200">
              <a:spcBef>
                <a:spcPts val="1800"/>
              </a:spcBef>
              <a:buSzPct val="75000"/>
              <a:buFont typeface="Zapf Dingbats"/>
              <a:buChar char="➤"/>
              <a:defRPr sz="2200">
                <a:solidFill>
                  <a:srgbClr val="2E2E2E"/>
                </a:solidFill>
                <a:latin typeface="Iowan Old Style Bold"/>
                <a:ea typeface="Iowan Old Style Bold"/>
                <a:cs typeface="Iowan Old Style Bold"/>
                <a:sym typeface="Iowan Old Style Bold"/>
              </a:defRPr>
            </a:lvl1pPr>
          </a:lstStyle>
          <a:p>
            <a:r>
              <a:rPr lang="en-US" altLang="zh-CN" sz="2000"/>
              <a:t> Procedures</a:t>
            </a:r>
          </a:p>
        </p:txBody>
      </p:sp>
      <p:sp>
        <p:nvSpPr>
          <p:cNvPr id="10" name="Shape 177"/>
          <p:cNvSpPr/>
          <p:nvPr/>
        </p:nvSpPr>
        <p:spPr>
          <a:xfrm>
            <a:off x="1846942" y="4930246"/>
            <a:ext cx="1900516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marL="406400" indent="-406400" defTabSz="584200">
              <a:spcBef>
                <a:spcPts val="1800"/>
              </a:spcBef>
              <a:buSzPct val="75000"/>
              <a:buFont typeface="Zapf Dingbats"/>
              <a:buChar char="➤"/>
              <a:defRPr sz="2200">
                <a:solidFill>
                  <a:srgbClr val="2E2E2E"/>
                </a:solidFill>
                <a:latin typeface="Iowan Old Style Bold"/>
                <a:ea typeface="Iowan Old Style Bold"/>
                <a:cs typeface="Iowan Old Style Bold"/>
                <a:sym typeface="Iowan Old Style Bold"/>
              </a:defRPr>
            </a:lvl1pPr>
          </a:lstStyle>
          <a:p>
            <a:r>
              <a:rPr lang="en-US" altLang="zh-CN" sz="2000"/>
              <a:t>Cooperation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54341" y="1990569"/>
            <a:ext cx="3145812" cy="0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3992811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1788517" y="1321717"/>
            <a:ext cx="9239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marL="406400" indent="-406400" defTabSz="584200">
              <a:spcBef>
                <a:spcPts val="1800"/>
              </a:spcBef>
              <a:buSzPct val="75000"/>
              <a:buFont typeface="Zapf Dingbats"/>
              <a:buChar char="➤"/>
              <a:defRPr sz="2200">
                <a:solidFill>
                  <a:srgbClr val="2E2E2E"/>
                </a:solidFill>
                <a:latin typeface="Iowan Old Style Bold"/>
                <a:ea typeface="Iowan Old Style Bold"/>
                <a:cs typeface="Iowan Old Style Bold"/>
                <a:sym typeface="Iowan Old Style Bold"/>
              </a:defRPr>
            </a:lvl1pPr>
          </a:lstStyle>
          <a:p>
            <a:pPr marL="0" indent="0">
              <a:buNone/>
            </a:pPr>
            <a:endParaRPr sz="2000"/>
          </a:p>
        </p:txBody>
      </p:sp>
      <p:sp>
        <p:nvSpPr>
          <p:cNvPr id="183" name="Shape 183"/>
          <p:cNvSpPr/>
          <p:nvPr/>
        </p:nvSpPr>
        <p:spPr>
          <a:xfrm>
            <a:off x="154341" y="513368"/>
            <a:ext cx="8668850" cy="44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defTabSz="467242">
              <a:spcBef>
                <a:spcPts val="1800"/>
              </a:spcBef>
              <a:defRPr sz="2300" b="1">
                <a:latin typeface="DIN Condensed (Body)"/>
                <a:ea typeface="DIN Condensed (Body)"/>
                <a:cs typeface="DIN Condensed (Body)"/>
                <a:sym typeface="DIN Condensed (Body)"/>
              </a:defRPr>
            </a:lvl1pPr>
          </a:lstStyle>
          <a:p>
            <a:r>
              <a:rPr lang="en-US" sz="2100"/>
              <a:t>Integration</a:t>
            </a:r>
            <a:endParaRPr sz="2100"/>
          </a:p>
        </p:txBody>
      </p:sp>
      <p:sp>
        <p:nvSpPr>
          <p:cNvPr id="13" name="Shape 165"/>
          <p:cNvSpPr/>
          <p:nvPr/>
        </p:nvSpPr>
        <p:spPr>
          <a:xfrm>
            <a:off x="1798292" y="6214535"/>
            <a:ext cx="8877583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latin typeface="+mj-lt"/>
                <a:ea typeface="+mj-ea"/>
                <a:cs typeface="+mj-cs"/>
                <a:sym typeface="Calibri"/>
              </a:defRPr>
            </a:pPr>
            <a:r>
              <a:rPr sz="1200"/>
              <a:t>Source: </a:t>
            </a:r>
            <a:r>
              <a:rPr lang="en-US" altLang="zh-CN" sz="1200">
                <a:sym typeface="Calibri"/>
              </a:rPr>
              <a:t>Deng, K., Bol, P. K., Li, K. J., &amp; Liu, J. S. (2016). On the unsupervised analysis of domain-specific Chinese texts. </a:t>
            </a:r>
            <a:r>
              <a:rPr lang="en-US" altLang="zh-CN" sz="1200" i="1">
                <a:sym typeface="Calibri"/>
              </a:rPr>
              <a:t>Proceedings of the National Academy of Sciences</a:t>
            </a:r>
            <a:r>
              <a:rPr lang="en-US" altLang="zh-CN" sz="1200">
                <a:sym typeface="Calibri"/>
              </a:rPr>
              <a:t>, </a:t>
            </a:r>
            <a:r>
              <a:rPr lang="en-US" altLang="zh-CN" sz="1200" i="1">
                <a:sym typeface="Calibri"/>
              </a:rPr>
              <a:t>113</a:t>
            </a:r>
            <a:r>
              <a:rPr lang="en-US" altLang="zh-CN" sz="1200">
                <a:sym typeface="Calibri"/>
              </a:rPr>
              <a:t>(22), 6154-6159.</a:t>
            </a:r>
          </a:p>
          <a:p>
            <a:pPr algn="r">
              <a:defRPr sz="1600">
                <a:latin typeface="+mj-lt"/>
                <a:ea typeface="+mj-ea"/>
                <a:cs typeface="+mj-cs"/>
                <a:sym typeface="Calibri"/>
              </a:defRPr>
            </a:pPr>
            <a:r>
              <a:rPr lang="pt-BR" altLang="zh-CN" sz="1200">
                <a:sym typeface="Calibri"/>
              </a:rPr>
              <a:t> </a:t>
            </a:r>
            <a:r>
              <a:rPr lang="pt-BR" altLang="zh-CN" sz="1200">
                <a:solidFill>
                  <a:srgbClr val="929292"/>
                </a:solidFill>
                <a:latin typeface="+mj-lt"/>
                <a:ea typeface="+mj-ea"/>
                <a:cs typeface="+mj-cs"/>
                <a:sym typeface="Calibri"/>
              </a:rPr>
              <a:t>https://doi.org/10.1073/pnas.1516510113</a:t>
            </a:r>
            <a:r>
              <a:rPr lang="en-US" altLang="zh-CN" sz="1200">
                <a:solidFill>
                  <a:srgbClr val="929292"/>
                </a:solidFill>
                <a:latin typeface="+mj-lt"/>
                <a:ea typeface="+mj-ea"/>
                <a:cs typeface="+mj-cs"/>
                <a:sym typeface="Calibri"/>
              </a:rPr>
              <a:t>.</a:t>
            </a:r>
            <a:endParaRPr lang="en-US" altLang="zh-CN" sz="1200">
              <a:solidFill>
                <a:srgbClr val="92929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353" y="1130889"/>
            <a:ext cx="6271260" cy="420239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54341" y="924921"/>
            <a:ext cx="3145812" cy="0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Rectangle 1"/>
          <p:cNvSpPr/>
          <p:nvPr/>
        </p:nvSpPr>
        <p:spPr>
          <a:xfrm>
            <a:off x="3300153" y="1130889"/>
            <a:ext cx="4996460" cy="3529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00153" y="2326307"/>
            <a:ext cx="452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Statistical learning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235709" y="5217576"/>
            <a:ext cx="452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Library </a:t>
            </a:r>
            <a:r>
              <a:rPr lang="en-US" b="1" dirty="0" smtClean="0">
                <a:solidFill>
                  <a:srgbClr val="C00000"/>
                </a:solidFill>
              </a:rPr>
              <a:t>job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028391" y="4737215"/>
            <a:ext cx="470879" cy="453466"/>
          </a:xfrm>
          <a:prstGeom prst="straightConnector1">
            <a:avLst/>
          </a:prstGeom>
          <a:ln>
            <a:solidFill>
              <a:srgbClr val="C81F23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5689600" y="5333280"/>
            <a:ext cx="922867" cy="305520"/>
          </a:xfrm>
          <a:prstGeom prst="bentConnector3">
            <a:avLst>
              <a:gd name="adj1" fmla="val 1376"/>
            </a:avLst>
          </a:prstGeom>
          <a:ln>
            <a:solidFill>
              <a:srgbClr val="C81F23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58835" y="5454134"/>
            <a:ext cx="452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Word frequency, text preferences &amp; topics</a:t>
            </a:r>
          </a:p>
        </p:txBody>
      </p:sp>
    </p:spTree>
    <p:extLst>
      <p:ext uri="{BB962C8B-B14F-4D97-AF65-F5344CB8AC3E}">
        <p14:creationId xmlns:p14="http://schemas.microsoft.com/office/powerpoint/2010/main" val="11064075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1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1788517" y="1321717"/>
            <a:ext cx="9239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marL="406400" indent="-406400" defTabSz="584200">
              <a:spcBef>
                <a:spcPts val="1800"/>
              </a:spcBef>
              <a:buSzPct val="75000"/>
              <a:buFont typeface="Zapf Dingbats"/>
              <a:buChar char="➤"/>
              <a:defRPr sz="2200">
                <a:solidFill>
                  <a:srgbClr val="2E2E2E"/>
                </a:solidFill>
                <a:latin typeface="Iowan Old Style Bold"/>
                <a:ea typeface="Iowan Old Style Bold"/>
                <a:cs typeface="Iowan Old Style Bold"/>
                <a:sym typeface="Iowan Old Style Bold"/>
              </a:defRPr>
            </a:lvl1pPr>
          </a:lstStyle>
          <a:p>
            <a:pPr marL="0" indent="0">
              <a:buNone/>
            </a:pPr>
            <a:endParaRPr sz="2000"/>
          </a:p>
        </p:txBody>
      </p:sp>
      <p:sp>
        <p:nvSpPr>
          <p:cNvPr id="183" name="Shape 183"/>
          <p:cNvSpPr/>
          <p:nvPr/>
        </p:nvSpPr>
        <p:spPr>
          <a:xfrm>
            <a:off x="154341" y="513368"/>
            <a:ext cx="8668850" cy="44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defTabSz="467242">
              <a:spcBef>
                <a:spcPts val="1800"/>
              </a:spcBef>
              <a:defRPr sz="2300" b="1">
                <a:latin typeface="DIN Condensed (Body)"/>
                <a:ea typeface="DIN Condensed (Body)"/>
                <a:cs typeface="DIN Condensed (Body)"/>
                <a:sym typeface="DIN Condensed (Body)"/>
              </a:defRPr>
            </a:lvl1pPr>
          </a:lstStyle>
          <a:p>
            <a:r>
              <a:rPr lang="en-US" sz="2100"/>
              <a:t>Procedures</a:t>
            </a:r>
            <a:endParaRPr sz="2100"/>
          </a:p>
        </p:txBody>
      </p:sp>
      <p:cxnSp>
        <p:nvCxnSpPr>
          <p:cNvPr id="8" name="Straight Connector 7"/>
          <p:cNvCxnSpPr/>
          <p:nvPr/>
        </p:nvCxnSpPr>
        <p:spPr>
          <a:xfrm>
            <a:off x="154341" y="924921"/>
            <a:ext cx="3145812" cy="0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TextBox 4"/>
          <p:cNvSpPr txBox="1"/>
          <p:nvPr/>
        </p:nvSpPr>
        <p:spPr>
          <a:xfrm>
            <a:off x="407323" y="1446414"/>
            <a:ext cx="2369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Selection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22712" y="2060416"/>
            <a:ext cx="0" cy="353875"/>
          </a:xfrm>
          <a:prstGeom prst="straightConnector1">
            <a:avLst/>
          </a:prstGeom>
          <a:ln>
            <a:solidFill>
              <a:srgbClr val="C81F23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7324" y="2579562"/>
            <a:ext cx="1878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Acquisition</a:t>
            </a:r>
            <a:r>
              <a:rPr lang="en-US" dirty="0"/>
              <a:t>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47957" y="3573498"/>
            <a:ext cx="0" cy="353875"/>
          </a:xfrm>
          <a:prstGeom prst="straightConnector1">
            <a:avLst/>
          </a:prstGeom>
          <a:ln>
            <a:solidFill>
              <a:srgbClr val="C81F23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1048" y="4175627"/>
            <a:ext cx="1878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Cataloging</a:t>
            </a:r>
            <a:r>
              <a:rPr lang="en-US"/>
              <a:t>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922712" y="5234330"/>
            <a:ext cx="0" cy="353875"/>
          </a:xfrm>
          <a:prstGeom prst="straightConnector1">
            <a:avLst/>
          </a:prstGeom>
          <a:ln>
            <a:solidFill>
              <a:srgbClr val="C81F23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1440" y="5846851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Marking / Shelving 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324459" y="2558534"/>
            <a:ext cx="3161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run statistical learning machine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101451" y="3281423"/>
            <a:ext cx="446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btain word frequency, topic preference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 flipV="1">
            <a:off x="8352050" y="5971773"/>
            <a:ext cx="254924" cy="868"/>
          </a:xfrm>
          <a:prstGeom prst="straightConnector1">
            <a:avLst/>
          </a:prstGeom>
          <a:ln>
            <a:solidFill>
              <a:srgbClr val="C81F23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923562" y="4199622"/>
            <a:ext cx="230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subjects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extraction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55483" y="5789455"/>
            <a:ext cx="179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lexicon update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3399686" y="6026858"/>
            <a:ext cx="1089080" cy="4659"/>
          </a:xfrm>
          <a:prstGeom prst="straightConnector1">
            <a:avLst/>
          </a:prstGeom>
          <a:ln>
            <a:solidFill>
              <a:srgbClr val="C81F23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751530" y="3750435"/>
            <a:ext cx="0" cy="353875"/>
          </a:xfrm>
          <a:prstGeom prst="straightConnector1">
            <a:avLst/>
          </a:prstGeom>
          <a:ln>
            <a:solidFill>
              <a:srgbClr val="C81F23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757436" y="5057392"/>
            <a:ext cx="0" cy="353875"/>
          </a:xfrm>
          <a:prstGeom prst="straightConnector1">
            <a:avLst/>
          </a:prstGeom>
          <a:ln>
            <a:solidFill>
              <a:srgbClr val="C81F23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70260" y="5789455"/>
            <a:ext cx="2257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 flipV="1">
            <a:off x="2090618" y="4364952"/>
            <a:ext cx="2323120" cy="4825"/>
          </a:xfrm>
          <a:prstGeom prst="straightConnector1">
            <a:avLst/>
          </a:prstGeom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9808670" y="5062053"/>
            <a:ext cx="0" cy="353873"/>
          </a:xfrm>
          <a:prstGeom prst="straightConnector1">
            <a:avLst/>
          </a:prstGeom>
          <a:ln>
            <a:solidFill>
              <a:srgbClr val="C81F23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823191" y="4180286"/>
            <a:ext cx="2257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earn by machine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6751530" y="2955090"/>
            <a:ext cx="0" cy="353875"/>
          </a:xfrm>
          <a:prstGeom prst="straightConnector1">
            <a:avLst/>
          </a:prstGeom>
          <a:ln>
            <a:solidFill>
              <a:srgbClr val="C81F23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9808670" y="2743200"/>
            <a:ext cx="11457" cy="1348817"/>
          </a:xfrm>
          <a:prstGeom prst="line">
            <a:avLst/>
          </a:prstGeom>
          <a:ln>
            <a:solidFill>
              <a:srgbClr val="9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9063218" y="2743200"/>
            <a:ext cx="745452" cy="0"/>
          </a:xfrm>
          <a:prstGeom prst="straightConnector1">
            <a:avLst/>
          </a:prstGeom>
          <a:ln>
            <a:solidFill>
              <a:srgbClr val="C81F23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>
            <a:off x="2089820" y="2743200"/>
            <a:ext cx="2323918" cy="2405"/>
          </a:xfrm>
          <a:prstGeom prst="straightConnector1">
            <a:avLst/>
          </a:prstGeom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8147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81" grpId="0"/>
      <p:bldP spid="7" grpId="0"/>
      <p:bldP spid="13" grpId="0"/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118295074_2675x2907.jpeg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/>
          </a:blip>
          <a:srcRect l="2257" t="129" r="26203" b="126"/>
          <a:stretch>
            <a:fillRect/>
          </a:stretch>
        </p:blipFill>
        <p:spPr>
          <a:xfrm>
            <a:off x="0" y="-1"/>
            <a:ext cx="4527355" cy="6858003"/>
          </a:xfrm>
          <a:prstGeom prst="rect">
            <a:avLst/>
          </a:prstGeom>
        </p:spPr>
      </p:pic>
      <p:sp>
        <p:nvSpPr>
          <p:cNvPr id="142" name="Shape 142"/>
          <p:cNvSpPr/>
          <p:nvPr/>
        </p:nvSpPr>
        <p:spPr>
          <a:xfrm>
            <a:off x="5667193" y="708896"/>
            <a:ext cx="5397500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406400" indent="-406400" defTabSz="584200">
              <a:spcBef>
                <a:spcPts val="1800"/>
              </a:spcBef>
              <a:buSzPct val="75000"/>
              <a:buFont typeface="Zapf Dingbats"/>
              <a:buChar char="➤"/>
              <a:defRPr sz="2900">
                <a:solidFill>
                  <a:srgbClr val="2E2E2E"/>
                </a:solidFill>
                <a:latin typeface="Iowan Old Style Bold"/>
                <a:ea typeface="Iowan Old Style Bold"/>
                <a:cs typeface="Iowan Old Style Bold"/>
                <a:sym typeface="Iowan Old Style Bold"/>
              </a:defRPr>
            </a:lvl1pPr>
          </a:lstStyle>
          <a:p>
            <a:r>
              <a:t>INVESTIGATION</a:t>
            </a:r>
          </a:p>
        </p:txBody>
      </p:sp>
      <p:sp>
        <p:nvSpPr>
          <p:cNvPr id="143" name="Shape 143"/>
          <p:cNvSpPr/>
          <p:nvPr/>
        </p:nvSpPr>
        <p:spPr>
          <a:xfrm>
            <a:off x="5677513" y="3732523"/>
            <a:ext cx="4167291" cy="538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marL="406400" indent="-406400" defTabSz="584200">
              <a:spcBef>
                <a:spcPts val="1800"/>
              </a:spcBef>
              <a:buSzPct val="75000"/>
              <a:buFont typeface="Zapf Dingbats"/>
              <a:buChar char="➤"/>
              <a:defRPr sz="2900">
                <a:solidFill>
                  <a:srgbClr val="2E2E2E"/>
                </a:solidFill>
                <a:latin typeface="Iowan Old Style Bold"/>
                <a:ea typeface="Iowan Old Style Bold"/>
                <a:cs typeface="Iowan Old Style Bold"/>
                <a:sym typeface="Iowan Old Style Bold"/>
              </a:defRPr>
            </a:lvl1pPr>
          </a:lstStyle>
          <a:p>
            <a:r>
              <a:t>IMPLEMENTATION</a:t>
            </a:r>
          </a:p>
        </p:txBody>
      </p:sp>
      <p:sp>
        <p:nvSpPr>
          <p:cNvPr id="7" name="Shape 147"/>
          <p:cNvSpPr/>
          <p:nvPr/>
        </p:nvSpPr>
        <p:spPr>
          <a:xfrm>
            <a:off x="6107082" y="1400193"/>
            <a:ext cx="451772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marL="285750" indent="-285750">
              <a:buSzPct val="100000"/>
              <a:buFont typeface="Wingdings"/>
              <a:buChar char="▪"/>
            </a:lvl1pPr>
          </a:lstStyle>
          <a:p>
            <a:pPr>
              <a:buFont typeface="Arial" panose="020B0604020202020204" pitchFamily="34" charset="0"/>
              <a:buChar char="•"/>
            </a:pPr>
            <a:r>
              <a: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The </a:t>
            </a:r>
            <a:r>
              <a:rPr lang="en-US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growing number of Chinese materials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Shape 148"/>
          <p:cNvSpPr/>
          <p:nvPr/>
        </p:nvSpPr>
        <p:spPr>
          <a:xfrm>
            <a:off x="6084759" y="2327293"/>
            <a:ext cx="335280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285750" indent="-285750">
              <a:buSzPct val="100000"/>
              <a:buFont typeface="Wingdings"/>
              <a:buChar char="▪"/>
            </a:lvl1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The new change of subjects</a:t>
            </a:r>
            <a:endParaRPr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Shape 150"/>
          <p:cNvSpPr/>
          <p:nvPr/>
        </p:nvSpPr>
        <p:spPr>
          <a:xfrm>
            <a:off x="6084760" y="5307026"/>
            <a:ext cx="55087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marL="285750" indent="-285750">
              <a:buSzPct val="100000"/>
              <a:buFont typeface="Wingdings"/>
              <a:buChar char="▪"/>
            </a:lvl1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The assumptions of statistical learning application on subjects of metadata  </a:t>
            </a:r>
            <a:endParaRPr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Shape 151"/>
          <p:cNvSpPr/>
          <p:nvPr/>
        </p:nvSpPr>
        <p:spPr>
          <a:xfrm>
            <a:off x="6084760" y="4537490"/>
            <a:ext cx="550872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marL="285750" indent="-285750">
              <a:buSzPct val="100000"/>
              <a:buFont typeface="Wingdings"/>
              <a:buChar char="▪"/>
            </a:lvl1pPr>
          </a:lstStyle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Current statistical learning methods/frameworks 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843771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1788517" y="1321717"/>
            <a:ext cx="9239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marL="406400" indent="-406400" defTabSz="584200">
              <a:spcBef>
                <a:spcPts val="1800"/>
              </a:spcBef>
              <a:buSzPct val="75000"/>
              <a:buFont typeface="Zapf Dingbats"/>
              <a:buChar char="➤"/>
              <a:defRPr sz="2200">
                <a:solidFill>
                  <a:srgbClr val="2E2E2E"/>
                </a:solidFill>
                <a:latin typeface="Iowan Old Style Bold"/>
                <a:ea typeface="Iowan Old Style Bold"/>
                <a:cs typeface="Iowan Old Style Bold"/>
                <a:sym typeface="Iowan Old Style Bold"/>
              </a:defRPr>
            </a:lvl1pPr>
          </a:lstStyle>
          <a:p>
            <a:pPr marL="0" indent="0">
              <a:buNone/>
            </a:pPr>
            <a:endParaRPr sz="2000"/>
          </a:p>
        </p:txBody>
      </p:sp>
      <p:sp>
        <p:nvSpPr>
          <p:cNvPr id="183" name="Shape 183"/>
          <p:cNvSpPr/>
          <p:nvPr/>
        </p:nvSpPr>
        <p:spPr>
          <a:xfrm>
            <a:off x="154341" y="513368"/>
            <a:ext cx="8668850" cy="44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defTabSz="467242">
              <a:spcBef>
                <a:spcPts val="1800"/>
              </a:spcBef>
              <a:defRPr sz="2300" b="1">
                <a:latin typeface="DIN Condensed (Body)"/>
                <a:ea typeface="DIN Condensed (Body)"/>
                <a:cs typeface="DIN Condensed (Body)"/>
                <a:sym typeface="DIN Condensed (Body)"/>
              </a:defRPr>
            </a:lvl1pPr>
          </a:lstStyle>
          <a:p>
            <a:r>
              <a:rPr lang="en-US" sz="2100"/>
              <a:t>Cooperation</a:t>
            </a:r>
            <a:endParaRPr sz="2100"/>
          </a:p>
        </p:txBody>
      </p:sp>
      <p:cxnSp>
        <p:nvCxnSpPr>
          <p:cNvPr id="8" name="Straight Connector 7"/>
          <p:cNvCxnSpPr/>
          <p:nvPr/>
        </p:nvCxnSpPr>
        <p:spPr>
          <a:xfrm>
            <a:off x="154341" y="924921"/>
            <a:ext cx="3145812" cy="0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AutoShape 2"/>
          <p:cNvSpPr>
            <a:spLocks/>
          </p:cNvSpPr>
          <p:nvPr/>
        </p:nvSpPr>
        <p:spPr bwMode="auto">
          <a:xfrm rot="2747131">
            <a:off x="4331184" y="1173822"/>
            <a:ext cx="3250314" cy="3348527"/>
          </a:xfrm>
          <a:custGeom>
            <a:avLst/>
            <a:gdLst>
              <a:gd name="T0" fmla="*/ 21600 w 21600"/>
              <a:gd name="T1" fmla="*/ 5390 h 21600"/>
              <a:gd name="T2" fmla="*/ 21511 w 21600"/>
              <a:gd name="T3" fmla="*/ 5390 h 21600"/>
              <a:gd name="T4" fmla="*/ 18195 w 21600"/>
              <a:gd name="T5" fmla="*/ 2145 h 21600"/>
              <a:gd name="T6" fmla="*/ 16003 w 21600"/>
              <a:gd name="T7" fmla="*/ 0 h 21600"/>
              <a:gd name="T8" fmla="*/ 16003 w 21600"/>
              <a:gd name="T9" fmla="*/ 1912 h 21600"/>
              <a:gd name="T10" fmla="*/ 15859 w 21600"/>
              <a:gd name="T11" fmla="*/ 1910 h 21600"/>
              <a:gd name="T12" fmla="*/ 0 w 21600"/>
              <a:gd name="T13" fmla="*/ 16250 h 21600"/>
              <a:gd name="T14" fmla="*/ 1143 w 21600"/>
              <a:gd name="T15" fmla="*/ 21600 h 21600"/>
              <a:gd name="T16" fmla="*/ 2504 w 21600"/>
              <a:gd name="T17" fmla="*/ 17388 h 21600"/>
              <a:gd name="T18" fmla="*/ 2459 w 21600"/>
              <a:gd name="T19" fmla="*/ 17320 h 21600"/>
              <a:gd name="T20" fmla="*/ 2523 w 21600"/>
              <a:gd name="T21" fmla="*/ 17332 h 21600"/>
              <a:gd name="T22" fmla="*/ 2541 w 21600"/>
              <a:gd name="T23" fmla="*/ 17275 h 21600"/>
              <a:gd name="T24" fmla="*/ 2586 w 21600"/>
              <a:gd name="T25" fmla="*/ 17344 h 21600"/>
              <a:gd name="T26" fmla="*/ 8302 w 21600"/>
              <a:gd name="T27" fmla="*/ 18421 h 21600"/>
              <a:gd name="T28" fmla="*/ 7929 w 21600"/>
              <a:gd name="T29" fmla="*/ 16250 h 21600"/>
              <a:gd name="T30" fmla="*/ 15859 w 21600"/>
              <a:gd name="T31" fmla="*/ 9080 h 21600"/>
              <a:gd name="T32" fmla="*/ 15935 w 21600"/>
              <a:gd name="T33" fmla="*/ 9082 h 21600"/>
              <a:gd name="T34" fmla="*/ 16003 w 21600"/>
              <a:gd name="T35" fmla="*/ 9083 h 21600"/>
              <a:gd name="T36" fmla="*/ 16003 w 21600"/>
              <a:gd name="T37" fmla="*/ 9153 h 21600"/>
              <a:gd name="T38" fmla="*/ 16003 w 21600"/>
              <a:gd name="T39" fmla="*/ 10866 h 21600"/>
              <a:gd name="T40" fmla="*/ 17568 w 21600"/>
              <a:gd name="T41" fmla="*/ 9335 h 21600"/>
              <a:gd name="T42" fmla="*/ 21511 w 21600"/>
              <a:gd name="T43" fmla="*/ 5477 h 21600"/>
              <a:gd name="T44" fmla="*/ 21600 w 21600"/>
              <a:gd name="T45" fmla="*/ 5477 h 21600"/>
              <a:gd name="T46" fmla="*/ 21556 w 21600"/>
              <a:gd name="T47" fmla="*/ 5433 h 21600"/>
              <a:gd name="T48" fmla="*/ 21600 w 21600"/>
              <a:gd name="T49" fmla="*/ 5390 h 21600"/>
              <a:gd name="T50" fmla="*/ 21600 w 21600"/>
              <a:gd name="T51" fmla="*/ 539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1600" h="21600">
                <a:moveTo>
                  <a:pt x="21600" y="5390"/>
                </a:moveTo>
                <a:lnTo>
                  <a:pt x="21511" y="5390"/>
                </a:lnTo>
                <a:lnTo>
                  <a:pt x="18195" y="2145"/>
                </a:lnTo>
                <a:lnTo>
                  <a:pt x="16003" y="0"/>
                </a:lnTo>
                <a:lnTo>
                  <a:pt x="16003" y="1912"/>
                </a:lnTo>
                <a:cubicBezTo>
                  <a:pt x="15955" y="1912"/>
                  <a:pt x="15907" y="1910"/>
                  <a:pt x="15859" y="1910"/>
                </a:cubicBezTo>
                <a:cubicBezTo>
                  <a:pt x="7100" y="1910"/>
                  <a:pt x="0" y="8330"/>
                  <a:pt x="0" y="16250"/>
                </a:cubicBezTo>
                <a:cubicBezTo>
                  <a:pt x="0" y="18142"/>
                  <a:pt x="407" y="19947"/>
                  <a:pt x="1143" y="21600"/>
                </a:cubicBezTo>
                <a:lnTo>
                  <a:pt x="2504" y="17388"/>
                </a:lnTo>
                <a:lnTo>
                  <a:pt x="2459" y="17320"/>
                </a:lnTo>
                <a:lnTo>
                  <a:pt x="2523" y="17332"/>
                </a:lnTo>
                <a:lnTo>
                  <a:pt x="2541" y="17275"/>
                </a:lnTo>
                <a:lnTo>
                  <a:pt x="2586" y="17344"/>
                </a:lnTo>
                <a:lnTo>
                  <a:pt x="8302" y="18421"/>
                </a:lnTo>
                <a:cubicBezTo>
                  <a:pt x="8061" y="17736"/>
                  <a:pt x="7929" y="17007"/>
                  <a:pt x="7929" y="16250"/>
                </a:cubicBezTo>
                <a:cubicBezTo>
                  <a:pt x="7929" y="12290"/>
                  <a:pt x="11480" y="9080"/>
                  <a:pt x="15859" y="9080"/>
                </a:cubicBezTo>
                <a:cubicBezTo>
                  <a:pt x="15884" y="9080"/>
                  <a:pt x="15910" y="9081"/>
                  <a:pt x="15935" y="9082"/>
                </a:cubicBezTo>
                <a:cubicBezTo>
                  <a:pt x="15958" y="9082"/>
                  <a:pt x="15980" y="9083"/>
                  <a:pt x="16003" y="9083"/>
                </a:cubicBezTo>
                <a:lnTo>
                  <a:pt x="16003" y="9153"/>
                </a:lnTo>
                <a:lnTo>
                  <a:pt x="16003" y="10866"/>
                </a:lnTo>
                <a:lnTo>
                  <a:pt x="17568" y="9335"/>
                </a:lnTo>
                <a:lnTo>
                  <a:pt x="21511" y="5477"/>
                </a:lnTo>
                <a:lnTo>
                  <a:pt x="21600" y="5477"/>
                </a:lnTo>
                <a:lnTo>
                  <a:pt x="21556" y="5433"/>
                </a:lnTo>
                <a:cubicBezTo>
                  <a:pt x="21556" y="5433"/>
                  <a:pt x="21600" y="5390"/>
                  <a:pt x="21600" y="5390"/>
                </a:cubicBezTo>
                <a:close/>
                <a:moveTo>
                  <a:pt x="21600" y="5390"/>
                </a:moveTo>
              </a:path>
            </a:pathLst>
          </a:custGeom>
          <a:solidFill>
            <a:srgbClr val="960000"/>
          </a:solidFill>
          <a:ln>
            <a:solidFill>
              <a:srgbClr val="C81F23"/>
            </a:solidFill>
          </a:ln>
          <a:extLst/>
        </p:spPr>
        <p:txBody>
          <a:bodyPr lIns="0" tIns="0" rIns="0" bIns="0"/>
          <a:lstStyle/>
          <a:p>
            <a:pPr defTabSz="1219261"/>
            <a:endParaRPr lang="en-US" sz="4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AutoShape 3"/>
          <p:cNvSpPr>
            <a:spLocks/>
          </p:cNvSpPr>
          <p:nvPr/>
        </p:nvSpPr>
        <p:spPr bwMode="auto">
          <a:xfrm rot="20936745">
            <a:off x="4135241" y="3576503"/>
            <a:ext cx="3877125" cy="2203334"/>
          </a:xfrm>
          <a:custGeom>
            <a:avLst/>
            <a:gdLst>
              <a:gd name="T0" fmla="*/ 17925 w 21600"/>
              <a:gd name="T1" fmla="*/ 12734 h 18732"/>
              <a:gd name="T2" fmla="*/ 17889 w 21600"/>
              <a:gd name="T3" fmla="*/ 12831 h 18732"/>
              <a:gd name="T4" fmla="*/ 17875 w 21600"/>
              <a:gd name="T5" fmla="*/ 12751 h 18732"/>
              <a:gd name="T6" fmla="*/ 17825 w 21600"/>
              <a:gd name="T7" fmla="*/ 12768 h 18732"/>
              <a:gd name="T8" fmla="*/ 17861 w 21600"/>
              <a:gd name="T9" fmla="*/ 12671 h 18732"/>
              <a:gd name="T10" fmla="*/ 16570 w 21600"/>
              <a:gd name="T11" fmla="*/ 5472 h 18732"/>
              <a:gd name="T12" fmla="*/ 15286 w 21600"/>
              <a:gd name="T13" fmla="*/ 7147 h 18732"/>
              <a:gd name="T14" fmla="*/ 6786 w 21600"/>
              <a:gd name="T15" fmla="*/ 3671 h 18732"/>
              <a:gd name="T16" fmla="*/ 6773 w 21600"/>
              <a:gd name="T17" fmla="*/ 3633 h 18732"/>
              <a:gd name="T18" fmla="*/ 6730 w 21600"/>
              <a:gd name="T19" fmla="*/ 3511 h 18732"/>
              <a:gd name="T20" fmla="*/ 6792 w 21600"/>
              <a:gd name="T21" fmla="*/ 3451 h 18732"/>
              <a:gd name="T22" fmla="*/ 8051 w 21600"/>
              <a:gd name="T23" fmla="*/ 2213 h 18732"/>
              <a:gd name="T24" fmla="*/ 6309 w 21600"/>
              <a:gd name="T25" fmla="*/ 1619 h 18732"/>
              <a:gd name="T26" fmla="*/ 1843 w 21600"/>
              <a:gd name="T27" fmla="*/ 97 h 18732"/>
              <a:gd name="T28" fmla="*/ 1808 w 21600"/>
              <a:gd name="T29" fmla="*/ 0 h 18732"/>
              <a:gd name="T30" fmla="*/ 1794 w 21600"/>
              <a:gd name="T31" fmla="*/ 80 h 18732"/>
              <a:gd name="T32" fmla="*/ 1743 w 21600"/>
              <a:gd name="T33" fmla="*/ 63 h 18732"/>
              <a:gd name="T34" fmla="*/ 1779 w 21600"/>
              <a:gd name="T35" fmla="*/ 160 h 18732"/>
              <a:gd name="T36" fmla="*/ 715 w 21600"/>
              <a:gd name="T37" fmla="*/ 6114 h 18732"/>
              <a:gd name="T38" fmla="*/ 0 w 21600"/>
              <a:gd name="T39" fmla="*/ 10118 h 18732"/>
              <a:gd name="T40" fmla="*/ 1417 w 21600"/>
              <a:gd name="T41" fmla="*/ 8727 h 18732"/>
              <a:gd name="T42" fmla="*/ 1474 w 21600"/>
              <a:gd name="T43" fmla="*/ 8887 h 18732"/>
              <a:gd name="T44" fmla="*/ 18474 w 21600"/>
              <a:gd name="T45" fmla="*/ 15839 h 18732"/>
              <a:gd name="T46" fmla="*/ 21600 w 21600"/>
              <a:gd name="T47" fmla="*/ 11475 h 18732"/>
              <a:gd name="T48" fmla="*/ 17925 w 21600"/>
              <a:gd name="T49" fmla="*/ 12734 h 18732"/>
              <a:gd name="T50" fmla="*/ 17925 w 21600"/>
              <a:gd name="T51" fmla="*/ 12734 h 18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1600" h="18732">
                <a:moveTo>
                  <a:pt x="17925" y="12734"/>
                </a:moveTo>
                <a:lnTo>
                  <a:pt x="17889" y="12831"/>
                </a:lnTo>
                <a:lnTo>
                  <a:pt x="17875" y="12751"/>
                </a:lnTo>
                <a:lnTo>
                  <a:pt x="17825" y="12768"/>
                </a:lnTo>
                <a:lnTo>
                  <a:pt x="17861" y="12671"/>
                </a:lnTo>
                <a:lnTo>
                  <a:pt x="16570" y="5472"/>
                </a:lnTo>
                <a:cubicBezTo>
                  <a:pt x="16198" y="6107"/>
                  <a:pt x="15769" y="6673"/>
                  <a:pt x="15286" y="7147"/>
                </a:cubicBezTo>
                <a:cubicBezTo>
                  <a:pt x="12352" y="10028"/>
                  <a:pt x="8546" y="8472"/>
                  <a:pt x="6786" y="3671"/>
                </a:cubicBezTo>
                <a:cubicBezTo>
                  <a:pt x="6781" y="3659"/>
                  <a:pt x="6777" y="3646"/>
                  <a:pt x="6773" y="3633"/>
                </a:cubicBezTo>
                <a:cubicBezTo>
                  <a:pt x="6758" y="3592"/>
                  <a:pt x="6744" y="3552"/>
                  <a:pt x="6730" y="3511"/>
                </a:cubicBezTo>
                <a:lnTo>
                  <a:pt x="6792" y="3451"/>
                </a:lnTo>
                <a:lnTo>
                  <a:pt x="8051" y="2213"/>
                </a:lnTo>
                <a:lnTo>
                  <a:pt x="6309" y="1619"/>
                </a:lnTo>
                <a:lnTo>
                  <a:pt x="1843" y="97"/>
                </a:lnTo>
                <a:lnTo>
                  <a:pt x="1808" y="0"/>
                </a:lnTo>
                <a:lnTo>
                  <a:pt x="1794" y="80"/>
                </a:lnTo>
                <a:lnTo>
                  <a:pt x="1743" y="63"/>
                </a:lnTo>
                <a:lnTo>
                  <a:pt x="1779" y="160"/>
                </a:lnTo>
                <a:lnTo>
                  <a:pt x="715" y="6114"/>
                </a:lnTo>
                <a:lnTo>
                  <a:pt x="0" y="10118"/>
                </a:lnTo>
                <a:lnTo>
                  <a:pt x="1417" y="8727"/>
                </a:lnTo>
                <a:cubicBezTo>
                  <a:pt x="1436" y="8781"/>
                  <a:pt x="1454" y="8834"/>
                  <a:pt x="1474" y="8887"/>
                </a:cubicBezTo>
                <a:cubicBezTo>
                  <a:pt x="4995" y="18487"/>
                  <a:pt x="12606" y="21600"/>
                  <a:pt x="18474" y="15839"/>
                </a:cubicBezTo>
                <a:cubicBezTo>
                  <a:pt x="19691" y="14644"/>
                  <a:pt x="20737" y="13161"/>
                  <a:pt x="21600" y="11475"/>
                </a:cubicBezTo>
                <a:cubicBezTo>
                  <a:pt x="21600" y="11475"/>
                  <a:pt x="17925" y="12734"/>
                  <a:pt x="17925" y="12734"/>
                </a:cubicBezTo>
                <a:close/>
                <a:moveTo>
                  <a:pt x="17925" y="12734"/>
                </a:move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24715" y="1872536"/>
            <a:ext cx="3198264" cy="775607"/>
          </a:xfrm>
          <a:prstGeom prst="rect">
            <a:avLst/>
          </a:prstGeom>
        </p:spPr>
        <p:txBody>
          <a:bodyPr wrap="square" lIns="182889" tIns="91445" rIns="182889" bIns="91445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3200" b="1">
                <a:solidFill>
                  <a:schemeClr val="bg1"/>
                </a:solidFill>
                <a:latin typeface="Roboto Regular"/>
                <a:cs typeface="Roboto Light"/>
              </a:rPr>
              <a:t>Report</a:t>
            </a:r>
            <a:endParaRPr lang="en-US" sz="320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24715" y="4549464"/>
            <a:ext cx="3198264" cy="775607"/>
          </a:xfrm>
          <a:prstGeom prst="rect">
            <a:avLst/>
          </a:prstGeom>
        </p:spPr>
        <p:txBody>
          <a:bodyPr wrap="square" lIns="182889" tIns="91445" rIns="182889" bIns="91445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3200" b="1">
                <a:solidFill>
                  <a:schemeClr val="bg1"/>
                </a:solidFill>
                <a:latin typeface="Roboto Regular"/>
                <a:cs typeface="Roboto Light"/>
              </a:rPr>
              <a:t>Update</a:t>
            </a:r>
            <a:endParaRPr lang="en-US" sz="320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22979" y="3468291"/>
            <a:ext cx="4714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</a:rPr>
              <a:t>Statistical Learning Labs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76811" y="3323653"/>
            <a:ext cx="3706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Libraries</a:t>
            </a:r>
          </a:p>
        </p:txBody>
      </p:sp>
    </p:spTree>
    <p:extLst>
      <p:ext uri="{BB962C8B-B14F-4D97-AF65-F5344CB8AC3E}">
        <p14:creationId xmlns:p14="http://schemas.microsoft.com/office/powerpoint/2010/main" val="38832301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118295074_2675x2907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94" t="7974" r="115" b="23208"/>
          <a:stretch>
            <a:fillRect/>
          </a:stretch>
        </p:blipFill>
        <p:spPr>
          <a:xfrm>
            <a:off x="0" y="-3"/>
            <a:ext cx="12192000" cy="6858004"/>
          </a:xfrm>
          <a:prstGeom prst="rect">
            <a:avLst/>
          </a:prstGeom>
        </p:spPr>
      </p:pic>
      <p:sp>
        <p:nvSpPr>
          <p:cNvPr id="136" name="Shape 136"/>
          <p:cNvSpPr>
            <a:spLocks noGrp="1"/>
          </p:cNvSpPr>
          <p:nvPr>
            <p:ph type="body" sz="half" idx="1"/>
          </p:nvPr>
        </p:nvSpPr>
        <p:spPr>
          <a:xfrm>
            <a:off x="0" y="3812977"/>
            <a:ext cx="12192000" cy="253603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body" idx="15"/>
          </p:nvPr>
        </p:nvSpPr>
        <p:spPr>
          <a:xfrm>
            <a:off x="1659468" y="5486399"/>
            <a:ext cx="10286999" cy="8661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0" lvl="0" indent="0" algn="r" defTabSz="283417">
              <a:lnSpc>
                <a:spcPct val="150000"/>
              </a:lnSpc>
              <a:spcBef>
                <a:spcPts val="100"/>
              </a:spcBef>
              <a:buSzTx/>
              <a:buNone/>
              <a:defRPr sz="3312">
                <a:solidFill>
                  <a:srgbClr val="747676"/>
                </a:solidFill>
                <a:latin typeface="Angsana New"/>
                <a:ea typeface="Angsana New"/>
                <a:cs typeface="Angsana New"/>
                <a:sym typeface="Angsana New"/>
              </a:defRPr>
            </a:pPr>
            <a:r>
              <a:rPr lang="en-US" altLang="zh-CN" sz="2700">
                <a:solidFill>
                  <a:srgbClr val="747676"/>
                </a:solidFill>
                <a:latin typeface="Angsana New"/>
                <a:ea typeface="Angsana New"/>
                <a:cs typeface="Angsana New"/>
                <a:sym typeface="Arial Unicode MS"/>
              </a:rPr>
              <a:t>anlin-yang@uiowa.edu</a:t>
            </a:r>
            <a:endParaRPr lang="en-US" altLang="zh-CN" sz="2700">
              <a:solidFill>
                <a:srgbClr val="747676"/>
              </a:solidFill>
              <a:latin typeface="Angsana New"/>
              <a:ea typeface="Angsana New"/>
              <a:cs typeface="Angsana New"/>
              <a:sym typeface="Angsana New"/>
            </a:endParaRPr>
          </a:p>
          <a:p>
            <a:pPr marL="0" indent="0" algn="r" defTabSz="337374">
              <a:lnSpc>
                <a:spcPct val="63000"/>
              </a:lnSpc>
              <a:spcBef>
                <a:spcPts val="300"/>
              </a:spcBef>
              <a:buSzTx/>
              <a:buNone/>
              <a:defRPr sz="2700">
                <a:solidFill>
                  <a:srgbClr val="747676"/>
                </a:solidFill>
                <a:latin typeface="Angsana New"/>
                <a:ea typeface="Angsana New"/>
                <a:cs typeface="Angsana New"/>
                <a:sym typeface="Angsana New"/>
              </a:defRPr>
            </a:pPr>
            <a:endParaRPr sz="2700">
              <a:solidFill>
                <a:srgbClr val="747676"/>
              </a:solidFill>
              <a:latin typeface="Angsana New"/>
              <a:ea typeface="Angsana New"/>
              <a:cs typeface="Angsana New"/>
            </a:endParaRPr>
          </a:p>
        </p:txBody>
      </p:sp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110067" y="3543961"/>
            <a:ext cx="12192000" cy="1905000"/>
          </a:xfrm>
          <a:prstGeom prst="rect">
            <a:avLst/>
          </a:prstGeom>
        </p:spPr>
        <p:txBody>
          <a:bodyPr/>
          <a:lstStyle>
            <a:lvl1pPr algn="l" defTabSz="397256">
              <a:defRPr sz="4800" b="1">
                <a:solidFill>
                  <a:srgbClr val="000000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r>
              <a:rPr lang="en-US" altLang="zh-CN"/>
              <a:t>                                                    Thank you!</a:t>
            </a:r>
            <a:endParaRPr/>
          </a:p>
        </p:txBody>
      </p:sp>
      <p:cxnSp>
        <p:nvCxnSpPr>
          <p:cNvPr id="3" name="Straight Connector 2"/>
          <p:cNvCxnSpPr/>
          <p:nvPr/>
        </p:nvCxnSpPr>
        <p:spPr>
          <a:xfrm>
            <a:off x="203200" y="5448961"/>
            <a:ext cx="11743267" cy="25400"/>
          </a:xfrm>
          <a:prstGeom prst="line">
            <a:avLst/>
          </a:prstGeom>
          <a:noFill/>
          <a:ln w="25400" cap="flat">
            <a:solidFill>
              <a:schemeClr val="bg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7317264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 idx="4294967295"/>
          </p:nvPr>
        </p:nvSpPr>
        <p:spPr>
          <a:xfrm>
            <a:off x="154341" y="304800"/>
            <a:ext cx="8668850" cy="723900"/>
          </a:xfrm>
          <a:prstGeom prst="rect">
            <a:avLst/>
          </a:prstGeom>
        </p:spPr>
        <p:txBody>
          <a:bodyPr/>
          <a:lstStyle>
            <a:lvl1pPr algn="l" defTabSz="467242">
              <a:spcBef>
                <a:spcPts val="1800"/>
              </a:spcBef>
              <a:defRPr sz="2100" b="1">
                <a:latin typeface="DIN Condensed (Body)"/>
                <a:ea typeface="DIN Condensed (Body)"/>
                <a:cs typeface="DIN Condensed (Body)"/>
                <a:sym typeface="DIN Condensed (Body)"/>
              </a:defRPr>
            </a:lvl1pPr>
          </a:lstStyle>
          <a:p>
            <a:r>
              <a:t>The Number of Chinese Volumes in U.S. University Libraries</a:t>
            </a:r>
          </a:p>
        </p:txBody>
      </p:sp>
      <p:graphicFrame>
        <p:nvGraphicFramePr>
          <p:cNvPr id="151" name="Chart 151"/>
          <p:cNvGraphicFramePr/>
          <p:nvPr>
            <p:extLst>
              <p:ext uri="{D42A27DB-BD31-4B8C-83A1-F6EECF244321}">
                <p14:modId xmlns:p14="http://schemas.microsoft.com/office/powerpoint/2010/main" val="743367654"/>
              </p:ext>
            </p:extLst>
          </p:nvPr>
        </p:nvGraphicFramePr>
        <p:xfrm>
          <a:off x="2632312" y="2272632"/>
          <a:ext cx="7544139" cy="334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2" name="Shape 152"/>
          <p:cNvSpPr/>
          <p:nvPr/>
        </p:nvSpPr>
        <p:spPr>
          <a:xfrm>
            <a:off x="3971345" y="1729257"/>
            <a:ext cx="4866072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2200">
                <a:latin typeface="Iowan Old Style Bold"/>
                <a:ea typeface="Iowan Old Style Bold"/>
                <a:cs typeface="Iowan Old Style Bold"/>
                <a:sym typeface="Iowan Old Style Bold"/>
              </a:defRPr>
            </a:lvl1pPr>
          </a:lstStyle>
          <a:p>
            <a:r>
              <a:rPr sz="2000"/>
              <a:t>Public University Libraries (25 Institutions)</a:t>
            </a:r>
          </a:p>
        </p:txBody>
      </p:sp>
      <p:sp>
        <p:nvSpPr>
          <p:cNvPr id="8" name="Shape 157"/>
          <p:cNvSpPr/>
          <p:nvPr/>
        </p:nvSpPr>
        <p:spPr>
          <a:xfrm>
            <a:off x="8986881" y="6483591"/>
            <a:ext cx="1791320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sz="1200"/>
              <a:t>Source: CEAL Statistics Data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4341" y="924921"/>
            <a:ext cx="3145812" cy="0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378326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" name="Chart 156"/>
          <p:cNvGraphicFramePr/>
          <p:nvPr>
            <p:extLst/>
          </p:nvPr>
        </p:nvGraphicFramePr>
        <p:xfrm>
          <a:off x="2667000" y="2286000"/>
          <a:ext cx="7764286" cy="3370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7" name="Shape 157"/>
          <p:cNvSpPr/>
          <p:nvPr/>
        </p:nvSpPr>
        <p:spPr>
          <a:xfrm>
            <a:off x="8986881" y="6483591"/>
            <a:ext cx="1791320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sz="1200"/>
              <a:t>Source: CEAL Statistics Data</a:t>
            </a:r>
          </a:p>
        </p:txBody>
      </p:sp>
      <p:sp>
        <p:nvSpPr>
          <p:cNvPr id="158" name="Shape 158"/>
          <p:cNvSpPr/>
          <p:nvPr/>
        </p:nvSpPr>
        <p:spPr>
          <a:xfrm>
            <a:off x="4067216" y="1744996"/>
            <a:ext cx="496385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2200">
                <a:latin typeface="Iowan Old Style Bold"/>
                <a:ea typeface="Iowan Old Style Bold"/>
                <a:cs typeface="Iowan Old Style Bold"/>
                <a:sym typeface="Iowan Old Style Bold"/>
              </a:defRPr>
            </a:lvl1pPr>
          </a:lstStyle>
          <a:p>
            <a:r>
              <a:rPr sz="2000"/>
              <a:t>Private University Libraries (16 Institutions)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54341" y="924921"/>
            <a:ext cx="3145812" cy="0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50"/>
          <p:cNvSpPr txBox="1">
            <a:spLocks/>
          </p:cNvSpPr>
          <p:nvPr/>
        </p:nvSpPr>
        <p:spPr>
          <a:xfrm>
            <a:off x="154341" y="304800"/>
            <a:ext cx="8668850" cy="723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67242" rtl="0" eaLnBrk="1" latinLnBrk="0" hangingPunct="1">
              <a:lnSpc>
                <a:spcPct val="90000"/>
              </a:lnSpc>
              <a:spcBef>
                <a:spcPts val="1800"/>
              </a:spcBef>
              <a:buNone/>
              <a:defRPr sz="2100" b="1" kern="1200">
                <a:solidFill>
                  <a:schemeClr val="tx1"/>
                </a:solidFill>
                <a:latin typeface="DIN Condensed (Body)"/>
                <a:ea typeface="DIN Condensed (Body)"/>
                <a:cs typeface="DIN Condensed (Body)"/>
                <a:sym typeface="DIN Condensed (Body)"/>
              </a:defRPr>
            </a:lvl1pPr>
          </a:lstStyle>
          <a:p>
            <a:r>
              <a:rPr lang="en-US"/>
              <a:t>The Number of Chinese Volumes in U.S. University Libraries</a:t>
            </a:r>
          </a:p>
        </p:txBody>
      </p:sp>
    </p:spTree>
    <p:extLst>
      <p:ext uri="{BB962C8B-B14F-4D97-AF65-F5344CB8AC3E}">
        <p14:creationId xmlns:p14="http://schemas.microsoft.com/office/powerpoint/2010/main" val="23004836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 idx="4294967295"/>
          </p:nvPr>
        </p:nvSpPr>
        <p:spPr>
          <a:xfrm>
            <a:off x="154341" y="314092"/>
            <a:ext cx="8668850" cy="7239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67242">
              <a:spcBef>
                <a:spcPts val="1800"/>
              </a:spcBef>
              <a:defRPr sz="2300" b="1">
                <a:latin typeface="DIN Condensed (Body)"/>
                <a:ea typeface="DIN Condensed (Body)"/>
                <a:cs typeface="DIN Condensed (Body)"/>
                <a:sym typeface="DIN Condensed (Body)"/>
              </a:defRPr>
            </a:lvl1pPr>
          </a:lstStyle>
          <a:p>
            <a:r>
              <a:rPr sz="2100"/>
              <a:t>The Satisfaction to Search Non-Roman Scripts</a:t>
            </a:r>
          </a:p>
        </p:txBody>
      </p:sp>
      <p:sp>
        <p:nvSpPr>
          <p:cNvPr id="163" name="Shape 163"/>
          <p:cNvSpPr/>
          <p:nvPr/>
        </p:nvSpPr>
        <p:spPr>
          <a:xfrm>
            <a:off x="319315" y="1535751"/>
            <a:ext cx="11815986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2200">
                <a:latin typeface="Iowan Old Style Bold"/>
                <a:ea typeface="Iowan Old Style Bold"/>
                <a:cs typeface="Iowan Old Style Bold"/>
                <a:sym typeface="Iowan Old Style Bold"/>
              </a:defRPr>
            </a:pPr>
            <a:r>
              <a:rPr sz="2000" dirty="0"/>
              <a:t>Satisfaction with using controlled English </a:t>
            </a:r>
            <a:r>
              <a:rPr sz="2000" dirty="0" smtClean="0"/>
              <a:t>subject</a:t>
            </a:r>
            <a:r>
              <a:rPr lang="en-US" sz="2000" dirty="0" smtClean="0"/>
              <a:t>s</a:t>
            </a:r>
            <a:r>
              <a:rPr sz="2000" dirty="0" smtClean="0"/>
              <a:t> </a:t>
            </a:r>
            <a:r>
              <a:rPr sz="2000" dirty="0"/>
              <a:t>to find Non-Roman scripts</a:t>
            </a:r>
          </a:p>
        </p:txBody>
      </p:sp>
      <p:graphicFrame>
        <p:nvGraphicFramePr>
          <p:cNvPr id="164" name="Chart 164"/>
          <p:cNvGraphicFramePr/>
          <p:nvPr>
            <p:extLst>
              <p:ext uri="{D42A27DB-BD31-4B8C-83A1-F6EECF244321}">
                <p14:modId xmlns:p14="http://schemas.microsoft.com/office/powerpoint/2010/main" val="4179864237"/>
              </p:ext>
            </p:extLst>
          </p:nvPr>
        </p:nvGraphicFramePr>
        <p:xfrm>
          <a:off x="2687063" y="2285999"/>
          <a:ext cx="6742751" cy="3141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5" name="Shape 165"/>
          <p:cNvSpPr/>
          <p:nvPr/>
        </p:nvSpPr>
        <p:spPr>
          <a:xfrm>
            <a:off x="1788517" y="5942214"/>
            <a:ext cx="8877583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latin typeface="+mj-lt"/>
                <a:ea typeface="+mj-ea"/>
                <a:cs typeface="+mj-cs"/>
                <a:sym typeface="Calibri"/>
              </a:defRPr>
            </a:pPr>
            <a:r>
              <a:rPr sz="1200" dirty="0"/>
              <a:t>Source: El-</a:t>
            </a:r>
            <a:r>
              <a:rPr sz="1200" dirty="0" err="1"/>
              <a:t>Sherbini</a:t>
            </a:r>
            <a:r>
              <a:rPr sz="1200" dirty="0"/>
              <a:t>, M., &amp; Chen, S. (2011). An assessment of the need to provide non-Roman subject access to the library online catalog</a:t>
            </a:r>
            <a:r>
              <a:rPr sz="1200" i="1" dirty="0"/>
              <a:t>. Cataloging &amp; Classification Quarterly, 49</a:t>
            </a:r>
            <a:r>
              <a:rPr sz="1200" dirty="0"/>
              <a:t>(6), 457-483.</a:t>
            </a:r>
          </a:p>
          <a:p>
            <a:pPr algn="r">
              <a:defRPr sz="1600">
                <a:solidFill>
                  <a:srgbClr val="929292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sz="1200" dirty="0"/>
              <a:t>http://dx.doi.org/10.1080/01639374.2011.603108 </a:t>
            </a:r>
          </a:p>
        </p:txBody>
      </p:sp>
      <p:sp>
        <p:nvSpPr>
          <p:cNvPr id="166" name="Shape 166"/>
          <p:cNvSpPr/>
          <p:nvPr/>
        </p:nvSpPr>
        <p:spPr>
          <a:xfrm>
            <a:off x="5313219" y="2897123"/>
            <a:ext cx="3966618" cy="2137991"/>
          </a:xfrm>
          <a:prstGeom prst="ellipse">
            <a:avLst/>
          </a:prstGeom>
          <a:ln w="25400">
            <a:solidFill>
              <a:srgbClr val="C0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C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cxnSp>
        <p:nvCxnSpPr>
          <p:cNvPr id="9" name="Straight Connector 8"/>
          <p:cNvCxnSpPr/>
          <p:nvPr/>
        </p:nvCxnSpPr>
        <p:spPr>
          <a:xfrm>
            <a:off x="154341" y="924921"/>
            <a:ext cx="3145812" cy="0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03565823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753" y="403660"/>
            <a:ext cx="10403483" cy="586240"/>
          </a:xfrm>
        </p:spPr>
        <p:txBody>
          <a:bodyPr>
            <a:normAutofit/>
          </a:bodyPr>
          <a:lstStyle/>
          <a:p>
            <a:pPr lvl="0"/>
            <a:r>
              <a:rPr lang="en-US" altLang="zh-CN" sz="2100">
                <a:solidFill>
                  <a:schemeClr val="tx1"/>
                </a:solidFill>
                <a:latin typeface="DIN Condensed (Body)"/>
                <a:ea typeface="DIN Condensed (Body)"/>
                <a:cs typeface="DIN Condensed (Body)"/>
                <a:sym typeface="DIN Condensed (Body)"/>
              </a:rPr>
              <a:t>Some Controlled Vocabularies and Thesaurus Release Timeline</a:t>
            </a:r>
            <a:endParaRPr lang="zh-CN" altLang="en-US" sz="2100">
              <a:solidFill>
                <a:schemeClr val="tx1"/>
              </a:solidFill>
              <a:latin typeface="DIN Condensed (Body)"/>
              <a:ea typeface="DIN Condensed (Body)"/>
              <a:cs typeface="DIN Condensed (Body)"/>
              <a:sym typeface="DIN Condensed (Body)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87" y="3278645"/>
            <a:ext cx="12190413" cy="332466"/>
          </a:xfrm>
          <a:prstGeom prst="rect">
            <a:avLst/>
          </a:prstGeom>
          <a:solidFill>
            <a:srgbClr val="C81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rgbClr val="404040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58492" y="1536122"/>
            <a:ext cx="221644" cy="2002710"/>
            <a:chOff x="643356" y="1151906"/>
            <a:chExt cx="166255" cy="1502228"/>
          </a:xfrm>
        </p:grpSpPr>
        <p:sp>
          <p:nvSpPr>
            <p:cNvPr id="19" name="椭圆 18"/>
            <p:cNvSpPr/>
            <p:nvPr/>
          </p:nvSpPr>
          <p:spPr>
            <a:xfrm>
              <a:off x="643356" y="2487879"/>
              <a:ext cx="166255" cy="16625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rgbClr val="404040"/>
                </a:solidFill>
              </a:endParaRPr>
            </a:p>
          </p:txBody>
        </p:sp>
        <p:cxnSp>
          <p:nvCxnSpPr>
            <p:cNvPr id="21" name="直线连接符 20"/>
            <p:cNvCxnSpPr>
              <a:stCxn id="19" idx="0"/>
            </p:cNvCxnSpPr>
            <p:nvPr/>
          </p:nvCxnSpPr>
          <p:spPr>
            <a:xfrm flipV="1">
              <a:off x="726484" y="1151906"/>
              <a:ext cx="0" cy="1335973"/>
            </a:xfrm>
            <a:prstGeom prst="line">
              <a:avLst/>
            </a:prstGeom>
            <a:ln w="19050">
              <a:solidFill>
                <a:schemeClr val="accent1">
                  <a:alpha val="99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矩形 52"/>
          <p:cNvSpPr/>
          <p:nvPr/>
        </p:nvSpPr>
        <p:spPr>
          <a:xfrm>
            <a:off x="1080136" y="1710269"/>
            <a:ext cx="742414" cy="6462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565F69"/>
                </a:solidFill>
                <a:latin typeface="Century Gothic"/>
                <a:ea typeface="微软雅黑" charset="0"/>
              </a:rPr>
              <a:t>LCSH</a:t>
            </a:r>
          </a:p>
          <a:p>
            <a:endParaRPr lang="zh-CN" altLang="en-US" b="1">
              <a:solidFill>
                <a:srgbClr val="565F69"/>
              </a:solidFill>
              <a:latin typeface="Century Gothic"/>
              <a:ea typeface="微软雅黑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080133" y="1263099"/>
            <a:ext cx="1101441" cy="58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FCAB7"/>
                </a:solidFill>
                <a:latin typeface="Century Gothic"/>
                <a:ea typeface="微软雅黑" charset="0"/>
              </a:rPr>
              <a:t>1898</a:t>
            </a:r>
            <a:endParaRPr lang="zh-CN" altLang="en-US" sz="3200" b="1">
              <a:solidFill>
                <a:srgbClr val="0FCAB7"/>
              </a:solidFill>
              <a:latin typeface="Century Gothic"/>
              <a:ea typeface="微软雅黑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785616" y="3290543"/>
            <a:ext cx="221644" cy="1990506"/>
            <a:chOff x="2525772" y="2487879"/>
            <a:chExt cx="166255" cy="1493074"/>
          </a:xfrm>
        </p:grpSpPr>
        <p:sp>
          <p:nvSpPr>
            <p:cNvPr id="42" name="椭圆 41"/>
            <p:cNvSpPr/>
            <p:nvPr/>
          </p:nvSpPr>
          <p:spPr>
            <a:xfrm>
              <a:off x="2525772" y="2487879"/>
              <a:ext cx="166255" cy="1662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rgbClr val="404040"/>
                </a:solidFill>
              </a:endParaRPr>
            </a:p>
          </p:txBody>
        </p:sp>
        <p:cxnSp>
          <p:nvCxnSpPr>
            <p:cNvPr id="55" name="直线连接符 54"/>
            <p:cNvCxnSpPr/>
            <p:nvPr/>
          </p:nvCxnSpPr>
          <p:spPr>
            <a:xfrm>
              <a:off x="2608900" y="2644980"/>
              <a:ext cx="0" cy="1335973"/>
            </a:xfrm>
            <a:prstGeom prst="line">
              <a:avLst/>
            </a:prstGeom>
            <a:ln w="19050">
              <a:solidFill>
                <a:schemeClr val="accent2">
                  <a:alpha val="99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文本框 8"/>
          <p:cNvSpPr txBox="1"/>
          <p:nvPr/>
        </p:nvSpPr>
        <p:spPr>
          <a:xfrm>
            <a:off x="3007258" y="4381474"/>
            <a:ext cx="2407961" cy="358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24">
              <a:lnSpc>
                <a:spcPct val="130000"/>
              </a:lnSpc>
            </a:pPr>
            <a:r>
              <a:rPr lang="en-US" altLang="zh-CN" sz="1333">
                <a:solidFill>
                  <a:srgbClr val="565F69"/>
                </a:solidFill>
                <a:latin typeface="微软雅黑" charset="0"/>
                <a:ea typeface="微软雅黑" charset="0"/>
              </a:rPr>
              <a:t>For Medicine </a:t>
            </a:r>
            <a:endParaRPr lang="zh-CN" altLang="en-US" sz="1333">
              <a:solidFill>
                <a:srgbClr val="565F69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3007259" y="4097953"/>
            <a:ext cx="817747" cy="3692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err="1">
                <a:solidFill>
                  <a:srgbClr val="565F69"/>
                </a:solidFill>
                <a:latin typeface="Century Gothic"/>
                <a:ea typeface="微软雅黑" charset="0"/>
              </a:rPr>
              <a:t>MeSH</a:t>
            </a:r>
            <a:endParaRPr lang="zh-CN" altLang="en-US" b="1">
              <a:solidFill>
                <a:srgbClr val="565F69"/>
              </a:solidFill>
              <a:latin typeface="Century Gothic"/>
              <a:ea typeface="微软雅黑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007257" y="3650783"/>
            <a:ext cx="1101441" cy="58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DD031"/>
                </a:solidFill>
                <a:latin typeface="Century Gothic"/>
                <a:ea typeface="微软雅黑" charset="0"/>
              </a:rPr>
              <a:t>1940</a:t>
            </a:r>
            <a:endParaRPr lang="zh-CN" altLang="en-US" sz="3200" b="1">
              <a:solidFill>
                <a:srgbClr val="FDD031"/>
              </a:solidFill>
              <a:latin typeface="Century Gothic"/>
              <a:ea typeface="微软雅黑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268674" y="1551135"/>
            <a:ext cx="221644" cy="2002710"/>
            <a:chOff x="4408188" y="1151906"/>
            <a:chExt cx="166255" cy="1502228"/>
          </a:xfrm>
        </p:grpSpPr>
        <p:sp>
          <p:nvSpPr>
            <p:cNvPr id="43" name="椭圆 42"/>
            <p:cNvSpPr/>
            <p:nvPr/>
          </p:nvSpPr>
          <p:spPr>
            <a:xfrm>
              <a:off x="4408188" y="2487879"/>
              <a:ext cx="166255" cy="16625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rgbClr val="404040"/>
                </a:solidFill>
              </a:endParaRPr>
            </a:p>
          </p:txBody>
        </p:sp>
        <p:cxnSp>
          <p:nvCxnSpPr>
            <p:cNvPr id="59" name="直线连接符 58"/>
            <p:cNvCxnSpPr/>
            <p:nvPr/>
          </p:nvCxnSpPr>
          <p:spPr>
            <a:xfrm flipV="1">
              <a:off x="4491315" y="1151906"/>
              <a:ext cx="0" cy="1335973"/>
            </a:xfrm>
            <a:prstGeom prst="line">
              <a:avLst/>
            </a:prstGeom>
            <a:ln w="19050">
              <a:solidFill>
                <a:schemeClr val="accent3">
                  <a:alpha val="99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文本框 8"/>
          <p:cNvSpPr txBox="1"/>
          <p:nvPr/>
        </p:nvSpPr>
        <p:spPr>
          <a:xfrm>
            <a:off x="5516722" y="2282029"/>
            <a:ext cx="2407961" cy="358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24">
              <a:lnSpc>
                <a:spcPct val="130000"/>
              </a:lnSpc>
            </a:pPr>
            <a:r>
              <a:rPr lang="en-US" altLang="zh-CN" sz="1333">
                <a:solidFill>
                  <a:srgbClr val="565F69"/>
                </a:solidFill>
                <a:latin typeface="微软雅黑" charset="0"/>
                <a:ea typeface="微软雅黑" charset="0"/>
              </a:rPr>
              <a:t>For Education</a:t>
            </a:r>
            <a:endParaRPr lang="zh-CN" altLang="en-US" sz="1333">
              <a:solidFill>
                <a:srgbClr val="565F69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504361" y="1724994"/>
            <a:ext cx="1333846" cy="6462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565F69"/>
                </a:solidFill>
                <a:latin typeface="Century Gothic"/>
                <a:ea typeface="微软雅黑" charset="0"/>
              </a:rPr>
              <a:t>ERIC </a:t>
            </a:r>
          </a:p>
          <a:p>
            <a:r>
              <a:rPr lang="en-US" altLang="zh-CN" b="1">
                <a:solidFill>
                  <a:srgbClr val="565F69"/>
                </a:solidFill>
                <a:latin typeface="Century Gothic"/>
                <a:ea typeface="微软雅黑" charset="0"/>
              </a:rPr>
              <a:t>Thesaurus </a:t>
            </a:r>
            <a:endParaRPr lang="zh-CN" altLang="en-US" b="1">
              <a:solidFill>
                <a:srgbClr val="565F69"/>
              </a:solidFill>
              <a:latin typeface="Century Gothic"/>
              <a:ea typeface="微软雅黑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508283" y="1250159"/>
            <a:ext cx="1227253" cy="58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FD8280"/>
                </a:solidFill>
                <a:latin typeface="Century Gothic"/>
                <a:ea typeface="微软雅黑" charset="0"/>
              </a:rPr>
              <a:t>1996</a:t>
            </a:r>
            <a:endParaRPr lang="zh-CN" altLang="en-US" sz="3200" b="1">
              <a:solidFill>
                <a:srgbClr val="FD8280"/>
              </a:solidFill>
              <a:latin typeface="Century Gothic"/>
              <a:ea typeface="微软雅黑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060463" y="3317188"/>
            <a:ext cx="221644" cy="1990506"/>
            <a:chOff x="6290604" y="2487879"/>
            <a:chExt cx="166255" cy="1493074"/>
          </a:xfrm>
        </p:grpSpPr>
        <p:sp>
          <p:nvSpPr>
            <p:cNvPr id="46" name="椭圆 45"/>
            <p:cNvSpPr/>
            <p:nvPr/>
          </p:nvSpPr>
          <p:spPr>
            <a:xfrm>
              <a:off x="6290604" y="2487879"/>
              <a:ext cx="166255" cy="16625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rgbClr val="404040"/>
                </a:solidFill>
              </a:endParaRPr>
            </a:p>
          </p:txBody>
        </p:sp>
        <p:cxnSp>
          <p:nvCxnSpPr>
            <p:cNvPr id="63" name="直线连接符 62"/>
            <p:cNvCxnSpPr/>
            <p:nvPr/>
          </p:nvCxnSpPr>
          <p:spPr>
            <a:xfrm>
              <a:off x="6373731" y="2644980"/>
              <a:ext cx="0" cy="1335973"/>
            </a:xfrm>
            <a:prstGeom prst="line">
              <a:avLst/>
            </a:prstGeom>
            <a:ln w="19050">
              <a:solidFill>
                <a:schemeClr val="tx2">
                  <a:alpha val="99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文本框 8"/>
          <p:cNvSpPr txBox="1"/>
          <p:nvPr/>
        </p:nvSpPr>
        <p:spPr>
          <a:xfrm>
            <a:off x="6282104" y="4922068"/>
            <a:ext cx="2407961" cy="625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24">
              <a:lnSpc>
                <a:spcPct val="130000"/>
              </a:lnSpc>
            </a:pPr>
            <a:r>
              <a:rPr lang="en-US" altLang="zh-CN" sz="1333">
                <a:solidFill>
                  <a:srgbClr val="565F69"/>
                </a:solidFill>
                <a:latin typeface="微软雅黑" charset="0"/>
                <a:ea typeface="微软雅黑" charset="0"/>
              </a:rPr>
              <a:t>Based on </a:t>
            </a:r>
            <a:r>
              <a:rPr lang="is-IS" altLang="zh-CN" sz="1333">
                <a:solidFill>
                  <a:srgbClr val="565F69"/>
                </a:solidFill>
                <a:latin typeface="微软雅黑" charset="0"/>
                <a:ea typeface="微软雅黑" charset="0"/>
              </a:rPr>
              <a:t>NCHRP  20-32(2)</a:t>
            </a:r>
          </a:p>
          <a:p>
            <a:pPr defTabSz="609524">
              <a:lnSpc>
                <a:spcPct val="130000"/>
              </a:lnSpc>
            </a:pPr>
            <a:endParaRPr lang="zh-CN" altLang="en-US" sz="1333">
              <a:solidFill>
                <a:schemeClr val="bg2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282106" y="4124597"/>
            <a:ext cx="1814684" cy="923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565F69"/>
                </a:solidFill>
                <a:latin typeface="Century Gothic"/>
                <a:ea typeface="微软雅黑" charset="0"/>
              </a:rPr>
              <a:t>Transportation </a:t>
            </a:r>
          </a:p>
          <a:p>
            <a:r>
              <a:rPr lang="en-US" altLang="zh-CN" b="1">
                <a:solidFill>
                  <a:srgbClr val="565F69"/>
                </a:solidFill>
                <a:latin typeface="Century Gothic"/>
                <a:ea typeface="微软雅黑" charset="0"/>
              </a:rPr>
              <a:t>Research </a:t>
            </a:r>
          </a:p>
          <a:p>
            <a:r>
              <a:rPr lang="en-US" altLang="zh-CN" b="1">
                <a:solidFill>
                  <a:srgbClr val="565F69"/>
                </a:solidFill>
                <a:latin typeface="Century Gothic"/>
                <a:ea typeface="微软雅黑" charset="0"/>
              </a:rPr>
              <a:t>Thesaurus</a:t>
            </a:r>
            <a:r>
              <a:rPr lang="zh-CN" altLang="zh-CN" b="1">
                <a:solidFill>
                  <a:srgbClr val="565F69"/>
                </a:solidFill>
                <a:latin typeface="Century Gothic"/>
                <a:ea typeface="微软雅黑" charset="0"/>
              </a:rPr>
              <a:t> </a:t>
            </a:r>
            <a:endParaRPr lang="zh-CN" altLang="en-US" b="1">
              <a:solidFill>
                <a:srgbClr val="565F69"/>
              </a:solidFill>
              <a:latin typeface="Century Gothic"/>
              <a:ea typeface="微软雅黑" charset="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282104" y="3677427"/>
            <a:ext cx="1101441" cy="58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BFBFBF"/>
                </a:solidFill>
                <a:latin typeface="Century Gothic"/>
                <a:ea typeface="微软雅黑" charset="0"/>
              </a:rPr>
              <a:t>1997</a:t>
            </a:r>
            <a:endParaRPr lang="zh-CN" altLang="en-US" sz="3200" b="1">
              <a:solidFill>
                <a:srgbClr val="BFBFBF"/>
              </a:solidFill>
              <a:latin typeface="Century Gothic"/>
              <a:ea typeface="微软雅黑" charset="0"/>
            </a:endParaRPr>
          </a:p>
        </p:txBody>
      </p:sp>
      <p:sp>
        <p:nvSpPr>
          <p:cNvPr id="33" name="文本框 8"/>
          <p:cNvSpPr txBox="1"/>
          <p:nvPr/>
        </p:nvSpPr>
        <p:spPr>
          <a:xfrm>
            <a:off x="7308249" y="2112828"/>
            <a:ext cx="3657694" cy="1192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21" indent="-285721" defTabSz="609524">
              <a:lnSpc>
                <a:spcPct val="130000"/>
              </a:lnSpc>
              <a:buFont typeface="Arial" charset="0"/>
              <a:buChar char="•"/>
            </a:pPr>
            <a:r>
              <a:rPr lang="en-US" altLang="zh-CN" sz="1100">
                <a:solidFill>
                  <a:srgbClr val="565F69"/>
                </a:solidFill>
                <a:latin typeface="微软雅黑" charset="0"/>
                <a:ea typeface="微软雅黑" charset="0"/>
              </a:rPr>
              <a:t>The Art &amp; Architecture Thesaurus (AAT)</a:t>
            </a:r>
          </a:p>
          <a:p>
            <a:pPr marL="285721" indent="-285721" defTabSz="609524">
              <a:lnSpc>
                <a:spcPct val="130000"/>
              </a:lnSpc>
              <a:buFont typeface="Arial" charset="0"/>
              <a:buChar char="•"/>
            </a:pPr>
            <a:r>
              <a:rPr lang="en-US" altLang="zh-CN" sz="1100">
                <a:solidFill>
                  <a:srgbClr val="565F69"/>
                </a:solidFill>
                <a:latin typeface="微软雅黑" charset="0"/>
                <a:ea typeface="微软雅黑" charset="0"/>
              </a:rPr>
              <a:t>The Getty Thesaurus of Geographic Names (TGN)</a:t>
            </a:r>
          </a:p>
          <a:p>
            <a:pPr marL="285721" indent="-285721" defTabSz="609524">
              <a:lnSpc>
                <a:spcPct val="130000"/>
              </a:lnSpc>
              <a:buFont typeface="Arial" charset="0"/>
              <a:buChar char="•"/>
            </a:pPr>
            <a:r>
              <a:rPr lang="en-US" altLang="zh-CN" sz="1100">
                <a:solidFill>
                  <a:srgbClr val="565F69"/>
                </a:solidFill>
                <a:latin typeface="微软雅黑" charset="0"/>
                <a:ea typeface="微软雅黑" charset="0"/>
              </a:rPr>
              <a:t>The Cultural Objects Name Authority (CONA)</a:t>
            </a:r>
          </a:p>
          <a:p>
            <a:pPr marL="285721" indent="-285721" defTabSz="609524">
              <a:lnSpc>
                <a:spcPct val="130000"/>
              </a:lnSpc>
              <a:buFont typeface="Arial" charset="0"/>
              <a:buChar char="•"/>
            </a:pPr>
            <a:r>
              <a:rPr lang="en-US" altLang="zh-CN" sz="1100">
                <a:solidFill>
                  <a:srgbClr val="565F69"/>
                </a:solidFill>
                <a:latin typeface="微软雅黑" charset="0"/>
                <a:ea typeface="微软雅黑" charset="0"/>
              </a:rPr>
              <a:t>The Union List of Artist Names (ULAN)</a:t>
            </a:r>
            <a:endParaRPr lang="zh-CN" altLang="en-US" sz="1100">
              <a:solidFill>
                <a:srgbClr val="565F69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308249" y="1751225"/>
            <a:ext cx="2412526" cy="3692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565F69"/>
                </a:solidFill>
                <a:latin typeface="Century Gothic"/>
                <a:ea typeface="微软雅黑" charset="0"/>
              </a:rPr>
              <a:t>Getty Vocabularies </a:t>
            </a:r>
            <a:endParaRPr lang="zh-CN" altLang="en-US" b="1">
              <a:solidFill>
                <a:srgbClr val="565F69"/>
              </a:solidFill>
              <a:latin typeface="Century Gothic"/>
              <a:ea typeface="微软雅黑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308249" y="1243772"/>
            <a:ext cx="1101441" cy="58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FCAB7"/>
                </a:solidFill>
                <a:latin typeface="Century Gothic"/>
                <a:ea typeface="微软雅黑" charset="0"/>
              </a:rPr>
              <a:t>1998</a:t>
            </a:r>
            <a:endParaRPr lang="zh-CN" altLang="en-US" sz="3200" b="1">
              <a:solidFill>
                <a:srgbClr val="0FCAB7"/>
              </a:solidFill>
              <a:latin typeface="Century Gothic"/>
              <a:ea typeface="微软雅黑" charset="0"/>
            </a:endParaRPr>
          </a:p>
        </p:txBody>
      </p:sp>
      <p:grpSp>
        <p:nvGrpSpPr>
          <p:cNvPr id="36" name="组合 3"/>
          <p:cNvGrpSpPr/>
          <p:nvPr/>
        </p:nvGrpSpPr>
        <p:grpSpPr>
          <a:xfrm>
            <a:off x="6840276" y="1561867"/>
            <a:ext cx="221644" cy="2002710"/>
            <a:chOff x="643356" y="1151906"/>
            <a:chExt cx="166255" cy="1502228"/>
          </a:xfrm>
        </p:grpSpPr>
        <p:sp>
          <p:nvSpPr>
            <p:cNvPr id="37" name="椭圆 36"/>
            <p:cNvSpPr/>
            <p:nvPr/>
          </p:nvSpPr>
          <p:spPr>
            <a:xfrm>
              <a:off x="643356" y="2487879"/>
              <a:ext cx="166255" cy="16625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rgbClr val="404040"/>
                </a:solidFill>
              </a:endParaRPr>
            </a:p>
          </p:txBody>
        </p:sp>
        <p:cxnSp>
          <p:nvCxnSpPr>
            <p:cNvPr id="38" name="直线连接符 37"/>
            <p:cNvCxnSpPr/>
            <p:nvPr/>
          </p:nvCxnSpPr>
          <p:spPr>
            <a:xfrm flipV="1">
              <a:off x="726484" y="1151906"/>
              <a:ext cx="0" cy="1335973"/>
            </a:xfrm>
            <a:prstGeom prst="line">
              <a:avLst/>
            </a:prstGeom>
            <a:ln w="19050">
              <a:solidFill>
                <a:schemeClr val="accent1">
                  <a:alpha val="99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"/>
          <p:cNvGrpSpPr/>
          <p:nvPr/>
        </p:nvGrpSpPr>
        <p:grpSpPr>
          <a:xfrm>
            <a:off x="8613141" y="3317188"/>
            <a:ext cx="221644" cy="1990506"/>
            <a:chOff x="2525772" y="2487879"/>
            <a:chExt cx="166255" cy="1493074"/>
          </a:xfrm>
        </p:grpSpPr>
        <p:sp>
          <p:nvSpPr>
            <p:cNvPr id="49" name="椭圆 48"/>
            <p:cNvSpPr/>
            <p:nvPr/>
          </p:nvSpPr>
          <p:spPr>
            <a:xfrm>
              <a:off x="2525772" y="2487879"/>
              <a:ext cx="166255" cy="1662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rgbClr val="404040"/>
                </a:solidFill>
              </a:endParaRPr>
            </a:p>
          </p:txBody>
        </p:sp>
        <p:cxnSp>
          <p:nvCxnSpPr>
            <p:cNvPr id="50" name="直线连接符 49"/>
            <p:cNvCxnSpPr/>
            <p:nvPr/>
          </p:nvCxnSpPr>
          <p:spPr>
            <a:xfrm>
              <a:off x="2608900" y="2644980"/>
              <a:ext cx="0" cy="1335973"/>
            </a:xfrm>
            <a:prstGeom prst="line">
              <a:avLst/>
            </a:prstGeom>
            <a:ln w="19050">
              <a:solidFill>
                <a:schemeClr val="accent2">
                  <a:alpha val="99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文本框 8"/>
          <p:cNvSpPr txBox="1"/>
          <p:nvPr/>
        </p:nvSpPr>
        <p:spPr>
          <a:xfrm>
            <a:off x="8834783" y="4408118"/>
            <a:ext cx="2407961" cy="358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24">
              <a:lnSpc>
                <a:spcPct val="130000"/>
              </a:lnSpc>
            </a:pPr>
            <a:r>
              <a:rPr lang="en-US" altLang="zh-CN" sz="1333">
                <a:solidFill>
                  <a:srgbClr val="565F69"/>
                </a:solidFill>
                <a:latin typeface="微软雅黑" charset="0"/>
                <a:ea typeface="微软雅黑" charset="0"/>
              </a:rPr>
              <a:t> </a:t>
            </a:r>
            <a:endParaRPr lang="zh-CN" altLang="en-US" sz="1333">
              <a:solidFill>
                <a:srgbClr val="565F69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8834784" y="4124597"/>
            <a:ext cx="2414130" cy="3692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565F69"/>
                </a:solidFill>
                <a:latin typeface="Century Gothic"/>
                <a:ea typeface="微软雅黑" charset="0"/>
              </a:rPr>
              <a:t>COAR Vocabularies</a:t>
            </a:r>
            <a:endParaRPr lang="zh-CN" altLang="en-US" b="1">
              <a:solidFill>
                <a:srgbClr val="565F69"/>
              </a:solidFill>
              <a:latin typeface="Century Gothic"/>
              <a:ea typeface="微软雅黑" charset="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8834148" y="3697896"/>
            <a:ext cx="1101441" cy="58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DD031"/>
                </a:solidFill>
                <a:latin typeface="Century Gothic"/>
                <a:ea typeface="微软雅黑" charset="0"/>
              </a:rPr>
              <a:t>2016</a:t>
            </a:r>
            <a:endParaRPr lang="zh-CN" altLang="en-US" sz="3200" b="1">
              <a:solidFill>
                <a:srgbClr val="FDD031"/>
              </a:solidFill>
              <a:latin typeface="Century Gothic"/>
              <a:ea typeface="微软雅黑" charset="0"/>
            </a:endParaRPr>
          </a:p>
        </p:txBody>
      </p:sp>
      <p:sp>
        <p:nvSpPr>
          <p:cNvPr id="81" name="文本框 8"/>
          <p:cNvSpPr txBox="1"/>
          <p:nvPr/>
        </p:nvSpPr>
        <p:spPr>
          <a:xfrm>
            <a:off x="8780166" y="4408118"/>
            <a:ext cx="3411835" cy="972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21" indent="-285721" defTabSz="609524">
              <a:lnSpc>
                <a:spcPct val="130000"/>
              </a:lnSpc>
              <a:buFont typeface="Arial" charset="0"/>
              <a:buChar char="•"/>
            </a:pPr>
            <a:r>
              <a:rPr lang="en-US" altLang="zh-CN" sz="1100">
                <a:solidFill>
                  <a:srgbClr val="565F69"/>
                </a:solidFill>
                <a:latin typeface="微软雅黑" charset="0"/>
                <a:ea typeface="微软雅黑" charset="0"/>
              </a:rPr>
              <a:t>Resource type to identify the genre of a research resource: October 2016</a:t>
            </a:r>
          </a:p>
          <a:p>
            <a:pPr marL="285721" indent="-285721" defTabSz="609524">
              <a:lnSpc>
                <a:spcPct val="130000"/>
              </a:lnSpc>
              <a:buFont typeface="Arial" charset="0"/>
              <a:buChar char="•"/>
            </a:pPr>
            <a:r>
              <a:rPr lang="en-US" altLang="zh-CN" sz="1100">
                <a:solidFill>
                  <a:srgbClr val="565F69"/>
                </a:solidFill>
                <a:latin typeface="微软雅黑" charset="0"/>
                <a:ea typeface="微软雅黑" charset="0"/>
              </a:rPr>
              <a:t>Access mode to declare the degree of 'openness 'of a resource (draft): May 2017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66956" y="5851687"/>
            <a:ext cx="5237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zh-CN" sz="2200" i="1" dirty="0">
                <a:solidFill>
                  <a:srgbClr val="2E2E2E"/>
                </a:solidFill>
                <a:latin typeface="Iowan Old Style Bold"/>
                <a:ea typeface="Iowan Old Style Bold"/>
                <a:cs typeface="Iowan Old Style Bold"/>
                <a:sym typeface="Iowan Old Style Bold"/>
              </a:rPr>
              <a:t>Increasing update frequency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zh-CN" sz="2200" i="1" dirty="0">
                <a:solidFill>
                  <a:srgbClr val="2E2E2E"/>
                </a:solidFill>
                <a:latin typeface="Iowan Old Style Bold"/>
                <a:ea typeface="Iowan Old Style Bold"/>
                <a:cs typeface="Iowan Old Style Bold"/>
                <a:sym typeface="Iowan Old Style Bold"/>
              </a:rPr>
              <a:t>More detailed </a:t>
            </a:r>
            <a:r>
              <a:rPr lang="en-US" altLang="zh-CN" sz="2200" i="1" dirty="0" smtClean="0">
                <a:solidFill>
                  <a:srgbClr val="2E2E2E"/>
                </a:solidFill>
                <a:latin typeface="Iowan Old Style Bold"/>
                <a:ea typeface="Iowan Old Style Bold"/>
                <a:cs typeface="Iowan Old Style Bold"/>
                <a:sym typeface="Iowan Old Style Bold"/>
              </a:rPr>
              <a:t>on subject </a:t>
            </a:r>
            <a:r>
              <a:rPr lang="en-US" altLang="zh-CN" sz="2200" i="1" dirty="0">
                <a:solidFill>
                  <a:srgbClr val="2E2E2E"/>
                </a:solidFill>
                <a:latin typeface="Iowan Old Style Bold"/>
                <a:ea typeface="Iowan Old Style Bold"/>
                <a:cs typeface="Iowan Old Style Bold"/>
                <a:sym typeface="Iowan Old Style Bold"/>
              </a:rPr>
              <a:t>classification</a:t>
            </a:r>
            <a:endParaRPr lang="zh-CN" altLang="en-US" sz="2200" i="1" dirty="0">
              <a:solidFill>
                <a:srgbClr val="2E2E2E"/>
              </a:solidFill>
              <a:latin typeface="Iowan Old Style Bold"/>
              <a:ea typeface="Iowan Old Style Bold"/>
              <a:cs typeface="Iowan Old Style Bold"/>
              <a:sym typeface="Iowan Old Style Bol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2385" y="232756"/>
            <a:ext cx="2078182" cy="145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154341" y="924921"/>
            <a:ext cx="3145812" cy="0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01612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8295074_2675x2907.jpeg"/>
          <p:cNvPicPr>
            <a:picLocks noChangeAspect="1"/>
          </p:cNvPicPr>
          <p:nvPr/>
        </p:nvPicPr>
        <p:blipFill>
          <a:blip r:embed="rId3">
            <a:extLst/>
          </a:blip>
          <a:srcRect l="194" t="7974" r="115" b="23208"/>
          <a:stretch>
            <a:fillRect/>
          </a:stretch>
        </p:blipFill>
        <p:spPr>
          <a:xfrm>
            <a:off x="0" y="-3"/>
            <a:ext cx="12192000" cy="685800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586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9" name="Shape 169"/>
          <p:cNvSpPr>
            <a:spLocks noGrp="1"/>
          </p:cNvSpPr>
          <p:nvPr>
            <p:ph type="title" idx="4294967295"/>
          </p:nvPr>
        </p:nvSpPr>
        <p:spPr>
          <a:xfrm>
            <a:off x="154341" y="304800"/>
            <a:ext cx="9907254" cy="7239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67242">
              <a:spcBef>
                <a:spcPts val="1800"/>
              </a:spcBef>
              <a:defRPr sz="2300" b="1">
                <a:latin typeface="DIN Condensed (Body)"/>
                <a:ea typeface="DIN Condensed (Body)"/>
                <a:cs typeface="DIN Condensed (Body)"/>
                <a:sym typeface="DIN Condensed (Body)"/>
              </a:defRPr>
            </a:lvl1pPr>
          </a:lstStyle>
          <a:p>
            <a:r>
              <a:rPr lang="en-US" sz="21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Why we need the statistical learning into the subjects of metadata?</a:t>
            </a:r>
            <a:endParaRPr sz="21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8" name="Shape 177"/>
          <p:cNvSpPr/>
          <p:nvPr/>
        </p:nvSpPr>
        <p:spPr>
          <a:xfrm>
            <a:off x="1846942" y="1533824"/>
            <a:ext cx="6639186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marL="406400" indent="-406400" defTabSz="584200">
              <a:spcBef>
                <a:spcPts val="1800"/>
              </a:spcBef>
              <a:buSzPct val="75000"/>
              <a:buFont typeface="Zapf Dingbats"/>
              <a:buChar char="➤"/>
              <a:defRPr sz="2200">
                <a:solidFill>
                  <a:srgbClr val="2E2E2E"/>
                </a:solidFill>
                <a:latin typeface="Iowan Old Style Bold"/>
                <a:ea typeface="Iowan Old Style Bold"/>
                <a:cs typeface="Iowan Old Style Bold"/>
                <a:sym typeface="Iowan Old Style Bold"/>
              </a:defRPr>
            </a:lvl1pPr>
          </a:lstStyle>
          <a:p>
            <a:r>
              <a:rPr sz="2000"/>
              <a:t> </a:t>
            </a:r>
            <a:r>
              <a:rPr lang="en-US" sz="2000"/>
              <a:t>The continuous growing number of Chinese materials</a:t>
            </a:r>
            <a:endParaRPr sz="2000"/>
          </a:p>
        </p:txBody>
      </p:sp>
      <p:sp>
        <p:nvSpPr>
          <p:cNvPr id="9" name="Shape 177"/>
          <p:cNvSpPr/>
          <p:nvPr/>
        </p:nvSpPr>
        <p:spPr>
          <a:xfrm>
            <a:off x="1840303" y="2927806"/>
            <a:ext cx="8370621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marL="406400" indent="-406400" defTabSz="584200">
              <a:spcBef>
                <a:spcPts val="1800"/>
              </a:spcBef>
              <a:buSzPct val="75000"/>
              <a:buFont typeface="Zapf Dingbats"/>
              <a:buChar char="➤"/>
              <a:defRPr sz="2200">
                <a:solidFill>
                  <a:srgbClr val="2E2E2E"/>
                </a:solidFill>
                <a:latin typeface="Iowan Old Style Bold"/>
                <a:ea typeface="Iowan Old Style Bold"/>
                <a:cs typeface="Iowan Old Style Bold"/>
                <a:sym typeface="Iowan Old Style Bold"/>
              </a:defRPr>
            </a:lvl1pPr>
          </a:lstStyle>
          <a:p>
            <a:r>
              <a:rPr sz="2000"/>
              <a:t> </a:t>
            </a:r>
            <a:r>
              <a:rPr lang="en-US" sz="2000"/>
              <a:t>The difficulties of language barries for searching Chinese resources  </a:t>
            </a:r>
            <a:endParaRPr sz="2000"/>
          </a:p>
        </p:txBody>
      </p:sp>
      <p:sp>
        <p:nvSpPr>
          <p:cNvPr id="10" name="Shape 177"/>
          <p:cNvSpPr/>
          <p:nvPr/>
        </p:nvSpPr>
        <p:spPr>
          <a:xfrm>
            <a:off x="1846942" y="4310957"/>
            <a:ext cx="5034387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marL="406400" indent="-406400" defTabSz="584200">
              <a:spcBef>
                <a:spcPts val="1800"/>
              </a:spcBef>
              <a:buSzPct val="75000"/>
              <a:buFont typeface="Zapf Dingbats"/>
              <a:buChar char="➤"/>
              <a:defRPr sz="2200">
                <a:solidFill>
                  <a:srgbClr val="2E2E2E"/>
                </a:solidFill>
                <a:latin typeface="Iowan Old Style Bold"/>
                <a:ea typeface="Iowan Old Style Bold"/>
                <a:cs typeface="Iowan Old Style Bold"/>
                <a:sym typeface="Iowan Old Style Bold"/>
              </a:defRPr>
            </a:lvl1pPr>
          </a:lstStyle>
          <a:p>
            <a:r>
              <a:rPr lang="en-US" sz="2000"/>
              <a:t>The rapid changes on academic studies</a:t>
            </a:r>
            <a:endParaRPr sz="2000"/>
          </a:p>
        </p:txBody>
      </p:sp>
      <p:sp>
        <p:nvSpPr>
          <p:cNvPr id="7" name="文本框 6"/>
          <p:cNvSpPr txBox="1"/>
          <p:nvPr/>
        </p:nvSpPr>
        <p:spPr>
          <a:xfrm>
            <a:off x="3093720" y="2076983"/>
            <a:ext cx="539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fast we could manage those metadata?</a:t>
            </a:r>
            <a:endParaRPr kumimoji="1"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093720" y="3506422"/>
            <a:ext cx="605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dirty="0"/>
              <a:t>How easy we could swing between different languages?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3093720" y="4869017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dirty="0"/>
              <a:t>How possible we could learn brand new academic knowledge continually? </a:t>
            </a:r>
            <a:endParaRPr lang="zh-CN" alt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54341" y="924921"/>
            <a:ext cx="3145812" cy="0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6187613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8295074_2675x2907.jpeg"/>
          <p:cNvPicPr>
            <a:picLocks noChangeAspect="1"/>
          </p:cNvPicPr>
          <p:nvPr/>
        </p:nvPicPr>
        <p:blipFill>
          <a:blip r:embed="rId3">
            <a:extLst/>
          </a:blip>
          <a:srcRect l="194" t="7974" r="115" b="23208"/>
          <a:stretch>
            <a:fillRect/>
          </a:stretch>
        </p:blipFill>
        <p:spPr>
          <a:xfrm>
            <a:off x="0" y="-3"/>
            <a:ext cx="12192000" cy="685800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990601"/>
            <a:ext cx="12192000" cy="586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9" name="Shape 169"/>
          <p:cNvSpPr>
            <a:spLocks noGrp="1"/>
          </p:cNvSpPr>
          <p:nvPr>
            <p:ph type="title" idx="4294967295"/>
          </p:nvPr>
        </p:nvSpPr>
        <p:spPr>
          <a:xfrm>
            <a:off x="154341" y="1411410"/>
            <a:ext cx="8668850" cy="7239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67242">
              <a:spcBef>
                <a:spcPts val="1800"/>
              </a:spcBef>
              <a:defRPr sz="2300" b="1">
                <a:latin typeface="DIN Condensed (Body)"/>
                <a:ea typeface="DIN Condensed (Body)"/>
                <a:cs typeface="DIN Condensed (Body)"/>
                <a:sym typeface="DIN Condensed (Body)"/>
              </a:defRPr>
            </a:lvl1pPr>
          </a:lstStyle>
          <a:p>
            <a:r>
              <a:rPr lang="en-US" altLang="zh-CN" sz="2100"/>
              <a:t>Core Ideas For Us</a:t>
            </a:r>
          </a:p>
        </p:txBody>
      </p:sp>
      <p:sp>
        <p:nvSpPr>
          <p:cNvPr id="8" name="Shape 177"/>
          <p:cNvSpPr/>
          <p:nvPr/>
        </p:nvSpPr>
        <p:spPr>
          <a:xfrm>
            <a:off x="1846942" y="2983814"/>
            <a:ext cx="215539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marL="406400" indent="-406400" defTabSz="584200">
              <a:spcBef>
                <a:spcPts val="1800"/>
              </a:spcBef>
              <a:buSzPct val="75000"/>
              <a:buFont typeface="Zapf Dingbats"/>
              <a:buChar char="➤"/>
              <a:defRPr sz="2200">
                <a:solidFill>
                  <a:srgbClr val="2E2E2E"/>
                </a:solidFill>
                <a:latin typeface="Iowan Old Style Bold"/>
                <a:ea typeface="Iowan Old Style Bold"/>
                <a:cs typeface="Iowan Old Style Bold"/>
                <a:sym typeface="Iowan Old Style Bold"/>
              </a:defRPr>
            </a:lvl1pPr>
          </a:lstStyle>
          <a:p>
            <a:r>
              <a:rPr lang="en-US" altLang="zh-CN" sz="2000"/>
              <a:t> Segmentation</a:t>
            </a:r>
          </a:p>
        </p:txBody>
      </p:sp>
      <p:sp>
        <p:nvSpPr>
          <p:cNvPr id="9" name="Shape 177"/>
          <p:cNvSpPr/>
          <p:nvPr/>
        </p:nvSpPr>
        <p:spPr>
          <a:xfrm>
            <a:off x="1840303" y="3889675"/>
            <a:ext cx="3657600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marL="406400" indent="-406400" defTabSz="584200">
              <a:spcBef>
                <a:spcPts val="1800"/>
              </a:spcBef>
              <a:buSzPct val="75000"/>
              <a:buFont typeface="Zapf Dingbats"/>
              <a:buChar char="➤"/>
              <a:defRPr sz="2200">
                <a:solidFill>
                  <a:srgbClr val="2E2E2E"/>
                </a:solidFill>
                <a:latin typeface="Iowan Old Style Bold"/>
                <a:ea typeface="Iowan Old Style Bold"/>
                <a:cs typeface="Iowan Old Style Bold"/>
                <a:sym typeface="Iowan Old Style Bold"/>
              </a:defRPr>
            </a:lvl1pPr>
          </a:lstStyle>
          <a:p>
            <a:r>
              <a:rPr lang="en-US" altLang="zh-CN" sz="2000"/>
              <a:t> Words / phrases discovery </a:t>
            </a:r>
          </a:p>
        </p:txBody>
      </p:sp>
      <p:sp>
        <p:nvSpPr>
          <p:cNvPr id="10" name="Shape 177"/>
          <p:cNvSpPr/>
          <p:nvPr/>
        </p:nvSpPr>
        <p:spPr>
          <a:xfrm>
            <a:off x="1846942" y="4930246"/>
            <a:ext cx="1945400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marL="406400" indent="-406400" defTabSz="584200">
              <a:spcBef>
                <a:spcPts val="1800"/>
              </a:spcBef>
              <a:buSzPct val="75000"/>
              <a:buFont typeface="Zapf Dingbats"/>
              <a:buChar char="➤"/>
              <a:defRPr sz="2200">
                <a:solidFill>
                  <a:srgbClr val="2E2E2E"/>
                </a:solidFill>
                <a:latin typeface="Iowan Old Style Bold"/>
                <a:ea typeface="Iowan Old Style Bold"/>
                <a:cs typeface="Iowan Old Style Bold"/>
                <a:sym typeface="Iowan Old Style Bold"/>
              </a:defRPr>
            </a:lvl1pPr>
          </a:lstStyle>
          <a:p>
            <a:r>
              <a:rPr lang="en-US" altLang="zh-CN" sz="2000"/>
              <a:t>Build lexicon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54341" y="1990569"/>
            <a:ext cx="3145812" cy="0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1256024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1788517" y="1321717"/>
            <a:ext cx="3973391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marL="406400" indent="-406400" defTabSz="584200">
              <a:spcBef>
                <a:spcPts val="1800"/>
              </a:spcBef>
              <a:buSzPct val="75000"/>
              <a:buFont typeface="Zapf Dingbats"/>
              <a:buChar char="➤"/>
              <a:defRPr sz="2200">
                <a:solidFill>
                  <a:srgbClr val="2E2E2E"/>
                </a:solidFill>
                <a:latin typeface="Iowan Old Style Bold"/>
                <a:ea typeface="Iowan Old Style Bold"/>
                <a:cs typeface="Iowan Old Style Bold"/>
                <a:sym typeface="Iowan Old Style Bold"/>
              </a:defRPr>
            </a:lvl1pPr>
          </a:lstStyle>
          <a:p>
            <a:r>
              <a:rPr lang="en-US" sz="2000"/>
              <a:t>Word Dictionary Model (WDM)</a:t>
            </a:r>
            <a:endParaRPr sz="2000"/>
          </a:p>
        </p:txBody>
      </p:sp>
      <p:sp>
        <p:nvSpPr>
          <p:cNvPr id="183" name="Shape 183"/>
          <p:cNvSpPr/>
          <p:nvPr/>
        </p:nvSpPr>
        <p:spPr>
          <a:xfrm>
            <a:off x="154341" y="477884"/>
            <a:ext cx="8668850" cy="44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defTabSz="467242">
              <a:spcBef>
                <a:spcPts val="1800"/>
              </a:spcBef>
              <a:defRPr sz="2300" b="1">
                <a:latin typeface="DIN Condensed (Body)"/>
                <a:ea typeface="DIN Condensed (Body)"/>
                <a:cs typeface="DIN Condensed (Body)"/>
                <a:sym typeface="DIN Condensed (Body)"/>
              </a:defRPr>
            </a:lvl1pPr>
          </a:lstStyle>
          <a:p>
            <a:r>
              <a:rPr lang="en-US" altLang="zh-CN" sz="2100"/>
              <a:t>Segmentation </a:t>
            </a:r>
            <a:endParaRPr sz="2100"/>
          </a:p>
        </p:txBody>
      </p:sp>
      <p:sp>
        <p:nvSpPr>
          <p:cNvPr id="21" name="Shape 165"/>
          <p:cNvSpPr/>
          <p:nvPr/>
        </p:nvSpPr>
        <p:spPr>
          <a:xfrm>
            <a:off x="1788517" y="6309431"/>
            <a:ext cx="8877583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latin typeface="+mj-lt"/>
                <a:ea typeface="+mj-ea"/>
                <a:cs typeface="+mj-cs"/>
                <a:sym typeface="Calibri"/>
              </a:defRPr>
            </a:pPr>
            <a:r>
              <a:rPr sz="1200"/>
              <a:t>Source: </a:t>
            </a:r>
            <a:r>
              <a:rPr lang="en-US" altLang="zh-CN" sz="1200">
                <a:latin typeface="+mj-lt"/>
                <a:ea typeface="+mj-ea"/>
                <a:cs typeface="+mj-cs"/>
                <a:sym typeface="Calibri"/>
              </a:rPr>
              <a:t>Olivier, D. C. (1968). </a:t>
            </a:r>
            <a:r>
              <a:rPr lang="en-US" altLang="zh-CN" sz="1200" i="1">
                <a:latin typeface="+mj-lt"/>
                <a:ea typeface="+mj-ea"/>
                <a:cs typeface="+mj-cs"/>
                <a:sym typeface="Calibri"/>
              </a:rPr>
              <a:t>Stochastic grammars and language acquisition mechanisms: a thesis. </a:t>
            </a:r>
            <a:r>
              <a:rPr lang="en-US" altLang="zh-CN" sz="1200">
                <a:latin typeface="+mj-lt"/>
                <a:ea typeface="+mj-ea"/>
                <a:cs typeface="+mj-cs"/>
                <a:sym typeface="Calibri"/>
              </a:rPr>
              <a:t>Harvard University.</a:t>
            </a:r>
            <a:endParaRPr lang="en-US" altLang="zh-CN" sz="1200"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54341" y="924921"/>
            <a:ext cx="3145812" cy="0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787882260"/>
              </p:ext>
            </p:extLst>
          </p:nvPr>
        </p:nvGraphicFramePr>
        <p:xfrm>
          <a:off x="1075377" y="548010"/>
          <a:ext cx="9373062" cy="613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9217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908</Words>
  <Application>Microsoft Office PowerPoint</Application>
  <PresentationFormat>Widescreen</PresentationFormat>
  <Paragraphs>146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41" baseType="lpstr">
      <vt:lpstr>Angsana New</vt:lpstr>
      <vt:lpstr>Arial Unicode MS</vt:lpstr>
      <vt:lpstr>DengXian</vt:lpstr>
      <vt:lpstr>DengXian Light</vt:lpstr>
      <vt:lpstr>DIN Alternate</vt:lpstr>
      <vt:lpstr>DIN Condensed (Body)</vt:lpstr>
      <vt:lpstr>Iowan Old Style Bold</vt:lpstr>
      <vt:lpstr>微软雅黑</vt:lpstr>
      <vt:lpstr>Roboto Light</vt:lpstr>
      <vt:lpstr>Roboto Regular</vt:lpstr>
      <vt:lpstr>Zapf Dingbats</vt:lpstr>
      <vt:lpstr>Adobe Devanagari</vt:lpstr>
      <vt:lpstr>Arial</vt:lpstr>
      <vt:lpstr>Calibri</vt:lpstr>
      <vt:lpstr>Century Gothic</vt:lpstr>
      <vt:lpstr>Copperplate Gothic Bold</vt:lpstr>
      <vt:lpstr>Helvetica</vt:lpstr>
      <vt:lpstr>Wingdings</vt:lpstr>
      <vt:lpstr>Office 主题</vt:lpstr>
      <vt:lpstr>Office Theme</vt:lpstr>
      <vt:lpstr>When the subjects of metadata embraces the statistical learning</vt:lpstr>
      <vt:lpstr>PowerPoint Presentation</vt:lpstr>
      <vt:lpstr>The Number of Chinese Volumes in U.S. University Libraries</vt:lpstr>
      <vt:lpstr>PowerPoint Presentation</vt:lpstr>
      <vt:lpstr>The Satisfaction to Search Non-Roman Scripts</vt:lpstr>
      <vt:lpstr>PowerPoint Presentation</vt:lpstr>
      <vt:lpstr>Why we need the statistical learning into the subjects of metadata?</vt:lpstr>
      <vt:lpstr>Core Ideas For 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could we get from statistical learning?</vt:lpstr>
      <vt:lpstr>Assumption of Frameworks</vt:lpstr>
      <vt:lpstr>PowerPoint Presentation</vt:lpstr>
      <vt:lpstr>PowerPoint Presentation</vt:lpstr>
      <vt:lpstr>PowerPoint Presentation</vt:lpstr>
      <vt:lpstr>                                                   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the subjects of metadata embraces the statistical learning</dc:title>
  <dc:creator>Yang, Anlin</dc:creator>
  <cp:lastModifiedBy>Yang, Anlin</cp:lastModifiedBy>
  <cp:revision>12</cp:revision>
  <dcterms:modified xsi:type="dcterms:W3CDTF">2018-03-13T17:53:09Z</dcterms:modified>
</cp:coreProperties>
</file>